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2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9" r:id="rId4"/>
    <p:sldId id="258" r:id="rId5"/>
    <p:sldId id="260" r:id="rId6"/>
    <p:sldId id="287" r:id="rId7"/>
    <p:sldId id="288" r:id="rId8"/>
    <p:sldId id="263" r:id="rId9"/>
    <p:sldId id="292" r:id="rId10"/>
    <p:sldId id="278" r:id="rId11"/>
    <p:sldId id="294" r:id="rId12"/>
    <p:sldId id="267" r:id="rId13"/>
    <p:sldId id="302" r:id="rId14"/>
    <p:sldId id="270" r:id="rId15"/>
    <p:sldId id="303" r:id="rId16"/>
    <p:sldId id="305" r:id="rId17"/>
    <p:sldId id="301" r:id="rId18"/>
    <p:sldId id="268" r:id="rId19"/>
    <p:sldId id="295" r:id="rId20"/>
    <p:sldId id="296" r:id="rId21"/>
    <p:sldId id="297" r:id="rId22"/>
    <p:sldId id="298" r:id="rId23"/>
    <p:sldId id="299" r:id="rId24"/>
    <p:sldId id="300" r:id="rId25"/>
    <p:sldId id="304" r:id="rId26"/>
    <p:sldId id="269" r:id="rId27"/>
    <p:sldId id="310" r:id="rId28"/>
    <p:sldId id="307" r:id="rId29"/>
    <p:sldId id="308" r:id="rId30"/>
    <p:sldId id="309" r:id="rId31"/>
    <p:sldId id="274" r:id="rId32"/>
    <p:sldId id="311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85" autoAdjust="0"/>
    <p:restoredTop sz="93003" autoAdjust="0"/>
  </p:normalViewPr>
  <p:slideViewPr>
    <p:cSldViewPr snapToGrid="0" snapToObjects="1">
      <p:cViewPr>
        <p:scale>
          <a:sx n="103" d="100"/>
          <a:sy n="103" d="100"/>
        </p:scale>
        <p:origin x="-1240" y="-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D8375-8AA4-4645-A4D8-88B68CEDD4C4}" type="datetimeFigureOut">
              <a:rPr lang="en-US" smtClean="0"/>
              <a:t>9/26/12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8FD95-FB0C-2C46-B9FD-227031446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33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63105-3839-FD43-BEEF-5DE650297ECF}" type="datetimeFigureOut">
              <a:rPr lang="en-US" smtClean="0"/>
              <a:t>9/26/12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EDE2D-D879-BE43-ABCD-DFADB19A7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16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/* </a:t>
            </a:r>
          </a:p>
          <a:p>
            <a:r>
              <a:rPr lang="en-US" dirty="0" smtClean="0"/>
              <a:t>JS Presentation console font size tweaks </a:t>
            </a:r>
          </a:p>
          <a:p>
            <a:r>
              <a:rPr lang="en-US" dirty="0" smtClean="0"/>
              <a:t>place this here: ~/Library/Application Support/Google/Chrome/Default/User </a:t>
            </a:r>
            <a:r>
              <a:rPr lang="en-US" dirty="0" err="1" smtClean="0"/>
              <a:t>StyleSheets</a:t>
            </a:r>
            <a:r>
              <a:rPr lang="en-US" dirty="0" smtClean="0"/>
              <a:t>/</a:t>
            </a:r>
            <a:r>
              <a:rPr lang="en-US" dirty="0" err="1" smtClean="0"/>
              <a:t>Custom.css</a:t>
            </a:r>
            <a:endParaRPr lang="en-US" dirty="0" smtClean="0"/>
          </a:p>
          <a:p>
            <a:r>
              <a:rPr lang="en-US" dirty="0" smtClean="0"/>
              <a:t>*/</a:t>
            </a:r>
          </a:p>
          <a:p>
            <a:endParaRPr lang="en-US" dirty="0" smtClean="0"/>
          </a:p>
          <a:p>
            <a:r>
              <a:rPr lang="en-US" dirty="0" err="1" smtClean="0"/>
              <a:t>body.platform</a:t>
            </a:r>
            <a:r>
              <a:rPr lang="en-US" dirty="0" smtClean="0"/>
              <a:t>-mac .</a:t>
            </a:r>
            <a:r>
              <a:rPr lang="en-US" dirty="0" err="1" smtClean="0"/>
              <a:t>monospace</a:t>
            </a:r>
            <a:r>
              <a:rPr lang="en-US" dirty="0" smtClean="0"/>
              <a:t>, </a:t>
            </a:r>
            <a:r>
              <a:rPr lang="en-US" dirty="0" err="1" smtClean="0"/>
              <a:t>body.platform</a:t>
            </a:r>
            <a:r>
              <a:rPr lang="en-US" dirty="0" smtClean="0"/>
              <a:t>-mac .source-code {</a:t>
            </a:r>
          </a:p>
          <a:p>
            <a:r>
              <a:rPr lang="en-US" dirty="0" smtClean="0"/>
              <a:t>    font-family: Monaco, </a:t>
            </a:r>
            <a:r>
              <a:rPr lang="en-US" dirty="0" err="1" smtClean="0"/>
              <a:t>monospace</a:t>
            </a:r>
            <a:r>
              <a:rPr lang="en-US" dirty="0" smtClean="0"/>
              <a:t>;</a:t>
            </a:r>
          </a:p>
          <a:p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/* Keep .platform-mac to make the rule more specific than the general one above. */</a:t>
            </a:r>
          </a:p>
          <a:p>
            <a:r>
              <a:rPr lang="en-US" dirty="0" err="1" smtClean="0"/>
              <a:t>body.platform</a:t>
            </a:r>
            <a:r>
              <a:rPr lang="en-US" dirty="0" smtClean="0"/>
              <a:t>-</a:t>
            </a:r>
            <a:r>
              <a:rPr lang="en-US" dirty="0" err="1" smtClean="0"/>
              <a:t>mac.platform</a:t>
            </a:r>
            <a:r>
              <a:rPr lang="en-US" dirty="0" smtClean="0"/>
              <a:t>-mac-</a:t>
            </a:r>
            <a:r>
              <a:rPr lang="en-US" dirty="0" err="1" smtClean="0"/>
              <a:t>snowleopard</a:t>
            </a:r>
            <a:r>
              <a:rPr lang="en-US" dirty="0" smtClean="0"/>
              <a:t> .</a:t>
            </a:r>
            <a:r>
              <a:rPr lang="en-US" dirty="0" err="1" smtClean="0"/>
              <a:t>monospace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body.platform</a:t>
            </a:r>
            <a:r>
              <a:rPr lang="en-US" dirty="0" smtClean="0"/>
              <a:t>-</a:t>
            </a:r>
            <a:r>
              <a:rPr lang="en-US" dirty="0" err="1" smtClean="0"/>
              <a:t>mac.platform</a:t>
            </a:r>
            <a:r>
              <a:rPr lang="en-US" dirty="0" smtClean="0"/>
              <a:t>-mac-</a:t>
            </a:r>
            <a:r>
              <a:rPr lang="en-US" dirty="0" err="1" smtClean="0"/>
              <a:t>snowleopard</a:t>
            </a:r>
            <a:r>
              <a:rPr lang="en-US" dirty="0" smtClean="0"/>
              <a:t> .source-code {</a:t>
            </a:r>
          </a:p>
          <a:p>
            <a:r>
              <a:rPr lang="en-US" dirty="0" smtClean="0"/>
              <a:t>    font-size: 20px !important;</a:t>
            </a:r>
          </a:p>
          <a:p>
            <a:r>
              <a:rPr lang="en-US" dirty="0" smtClean="0"/>
              <a:t>    font-family: Menlo, </a:t>
            </a:r>
            <a:r>
              <a:rPr lang="en-US" dirty="0" err="1" smtClean="0"/>
              <a:t>monospace</a:t>
            </a:r>
            <a:r>
              <a:rPr lang="en-US" dirty="0" smtClean="0"/>
              <a:t>;</a:t>
            </a:r>
          </a:p>
          <a:p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err="1" smtClean="0"/>
              <a:t>body.platform</a:t>
            </a:r>
            <a:r>
              <a:rPr lang="en-US" dirty="0" smtClean="0"/>
              <a:t>-windows .</a:t>
            </a:r>
            <a:r>
              <a:rPr lang="en-US" dirty="0" err="1" smtClean="0"/>
              <a:t>monospace</a:t>
            </a:r>
            <a:r>
              <a:rPr lang="en-US" dirty="0" smtClean="0"/>
              <a:t>, </a:t>
            </a:r>
            <a:r>
              <a:rPr lang="en-US" dirty="0" err="1" smtClean="0"/>
              <a:t>body.platform</a:t>
            </a:r>
            <a:r>
              <a:rPr lang="en-US" dirty="0" smtClean="0"/>
              <a:t>-windows .source-code {</a:t>
            </a:r>
          </a:p>
          <a:p>
            <a:r>
              <a:rPr lang="en-US" dirty="0" smtClean="0"/>
              <a:t>    font-size: 20px !important;</a:t>
            </a:r>
          </a:p>
          <a:p>
            <a:r>
              <a:rPr lang="en-US" dirty="0" smtClean="0"/>
              <a:t>    font-family: Consolas, Lucida Console, </a:t>
            </a:r>
            <a:r>
              <a:rPr lang="en-US" dirty="0" err="1" smtClean="0"/>
              <a:t>monospace</a:t>
            </a:r>
            <a:r>
              <a:rPr lang="en-US" dirty="0" smtClean="0"/>
              <a:t>;</a:t>
            </a:r>
          </a:p>
          <a:p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err="1" smtClean="0"/>
              <a:t>body.platform-linux</a:t>
            </a:r>
            <a:r>
              <a:rPr lang="en-US" dirty="0" smtClean="0"/>
              <a:t> .</a:t>
            </a:r>
            <a:r>
              <a:rPr lang="en-US" dirty="0" err="1" smtClean="0"/>
              <a:t>monospace</a:t>
            </a:r>
            <a:r>
              <a:rPr lang="en-US" dirty="0" smtClean="0"/>
              <a:t>, </a:t>
            </a:r>
            <a:r>
              <a:rPr lang="en-US" dirty="0" err="1" smtClean="0"/>
              <a:t>body.platform-linux</a:t>
            </a:r>
            <a:r>
              <a:rPr lang="en-US" dirty="0" smtClean="0"/>
              <a:t> .source-code {</a:t>
            </a:r>
          </a:p>
          <a:p>
            <a:r>
              <a:rPr lang="en-US" dirty="0" smtClean="0"/>
              <a:t>    font-size: 20px !important;</a:t>
            </a:r>
          </a:p>
          <a:p>
            <a:r>
              <a:rPr lang="en-US" dirty="0" smtClean="0"/>
              <a:t>        </a:t>
            </a:r>
          </a:p>
          <a:p>
            <a:r>
              <a:rPr lang="en-US" dirty="0" smtClean="0"/>
              <a:t>    font-family: </a:t>
            </a:r>
            <a:r>
              <a:rPr lang="en-US" dirty="0" err="1" smtClean="0"/>
              <a:t>dejavu</a:t>
            </a:r>
            <a:r>
              <a:rPr lang="en-US" dirty="0" smtClean="0"/>
              <a:t> sans mono, </a:t>
            </a:r>
            <a:r>
              <a:rPr lang="en-US" dirty="0" err="1" smtClean="0"/>
              <a:t>monospace</a:t>
            </a:r>
            <a:r>
              <a:rPr lang="en-US" dirty="0" smtClean="0"/>
              <a:t>;</a:t>
            </a:r>
          </a:p>
          <a:p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.console-group-messages .outline-disclosure, .console-group-messages .outline-disclosure </a:t>
            </a:r>
            <a:r>
              <a:rPr lang="en-US" dirty="0" err="1" smtClean="0"/>
              <a:t>ol</a:t>
            </a:r>
            <a:r>
              <a:rPr lang="en-US" dirty="0" smtClean="0"/>
              <a:t> {</a:t>
            </a:r>
          </a:p>
          <a:p>
            <a:r>
              <a:rPr lang="en-US" dirty="0" smtClean="0"/>
              <a:t>line-height: normal !important;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EDE2D-D879-BE43-ABCD-DFADB19A7B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38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psuedo</a:t>
            </a:r>
            <a:r>
              <a:rPr lang="en-US" baseline="0" dirty="0" smtClean="0"/>
              <a:t> threaded example of non-blocking prime 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EDE2D-D879-BE43-ABCD-DFADB19A7B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97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my web</a:t>
            </a:r>
            <a:r>
              <a:rPr lang="en-US" baseline="0" dirty="0" smtClean="0"/>
              <a:t> worker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EDE2D-D879-BE43-ABCD-DFADB19A7B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66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EDE2D-D879-BE43-ABCD-DFADB19A7B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7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EDE2D-D879-BE43-ABCD-DFADB19A7B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7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rgbClr val="3F7F5F"/>
                </a:solidFill>
                <a:latin typeface="Monaco"/>
              </a:rPr>
              <a:t>// Hex to </a:t>
            </a:r>
            <a:r>
              <a:rPr lang="en-US" dirty="0" err="1" smtClean="0">
                <a:solidFill>
                  <a:srgbClr val="3F7F5F"/>
                </a:solidFill>
                <a:latin typeface="Monaco"/>
              </a:rPr>
              <a:t>dec</a:t>
            </a:r>
            <a:r>
              <a:rPr lang="en-US" dirty="0" smtClean="0">
                <a:solidFill>
                  <a:srgbClr val="3F7F5F"/>
                </a:solidFill>
                <a:latin typeface="Monaco"/>
              </a:rPr>
              <a:t> conversion:</a:t>
            </a:r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Monaco"/>
              </a:rPr>
              <a:t>+</a:t>
            </a:r>
            <a:r>
              <a:rPr lang="en-US" dirty="0" smtClean="0">
                <a:solidFill>
                  <a:srgbClr val="2A00FF"/>
                </a:solidFill>
                <a:latin typeface="Monaco"/>
              </a:rPr>
              <a:t>"0xFF"</a:t>
            </a:r>
            <a:r>
              <a:rPr lang="en-US" dirty="0" smtClean="0">
                <a:solidFill>
                  <a:srgbClr val="000000"/>
                </a:solidFill>
                <a:latin typeface="Monaco"/>
              </a:rPr>
              <a:t>              	</a:t>
            </a:r>
            <a:r>
              <a:rPr lang="en-US" dirty="0" smtClean="0">
                <a:solidFill>
                  <a:srgbClr val="3F7F5F"/>
                </a:solidFill>
                <a:latin typeface="Monaco"/>
              </a:rPr>
              <a:t>// -&gt; 255</a:t>
            </a:r>
          </a:p>
          <a:p>
            <a:pPr>
              <a:buFont typeface="+mj-lt"/>
              <a:buAutoNum type="arabicPeriod"/>
            </a:pPr>
            <a:endParaRPr lang="en-US" dirty="0" smtClean="0"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rgbClr val="3F7F5F"/>
                </a:solidFill>
                <a:latin typeface="Monaco"/>
              </a:rPr>
              <a:t>// Get a timestamp for now, same as `new Date().</a:t>
            </a:r>
            <a:r>
              <a:rPr lang="en-US" dirty="0" err="1" smtClean="0">
                <a:solidFill>
                  <a:srgbClr val="3F7F5F"/>
                </a:solidFill>
                <a:latin typeface="Monaco"/>
              </a:rPr>
              <a:t>getTime</a:t>
            </a:r>
            <a:r>
              <a:rPr lang="en-US" dirty="0" smtClean="0">
                <a:solidFill>
                  <a:srgbClr val="3F7F5F"/>
                </a:solidFill>
                <a:latin typeface="Monaco"/>
              </a:rPr>
              <a:t>()`:</a:t>
            </a:r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Monaco"/>
              </a:rPr>
              <a:t>+</a:t>
            </a:r>
            <a:r>
              <a:rPr lang="en-US" dirty="0" smtClean="0">
                <a:solidFill>
                  <a:srgbClr val="7F0055"/>
                </a:solidFill>
                <a:latin typeface="Monaco"/>
              </a:rPr>
              <a:t>new</a:t>
            </a:r>
            <a:r>
              <a:rPr lang="en-US" dirty="0" smtClean="0">
                <a:solidFill>
                  <a:srgbClr val="000000"/>
                </a:solidFill>
                <a:latin typeface="Monaco"/>
              </a:rPr>
              <a:t> Date()</a:t>
            </a:r>
          </a:p>
          <a:p>
            <a:pPr>
              <a:buFont typeface="+mj-lt"/>
              <a:buAutoNum type="arabicPeriod"/>
            </a:pPr>
            <a:endParaRPr lang="en-US" dirty="0" smtClean="0"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rgbClr val="3F7F5F"/>
                </a:solidFill>
                <a:latin typeface="Monaco"/>
              </a:rPr>
              <a:t>// Safer parsing than </a:t>
            </a:r>
            <a:r>
              <a:rPr lang="en-US" dirty="0" err="1" smtClean="0">
                <a:solidFill>
                  <a:srgbClr val="3F7F5F"/>
                </a:solidFill>
                <a:latin typeface="Monaco"/>
              </a:rPr>
              <a:t>parseFloat</a:t>
            </a:r>
            <a:r>
              <a:rPr lang="en-US" dirty="0" smtClean="0">
                <a:solidFill>
                  <a:srgbClr val="3F7F5F"/>
                </a:solidFill>
                <a:latin typeface="Monaco"/>
              </a:rPr>
              <a:t>()/</a:t>
            </a:r>
            <a:r>
              <a:rPr lang="en-US" dirty="0" err="1" smtClean="0">
                <a:solidFill>
                  <a:srgbClr val="3F7F5F"/>
                </a:solidFill>
                <a:latin typeface="Monaco"/>
              </a:rPr>
              <a:t>parseInt</a:t>
            </a:r>
            <a:r>
              <a:rPr lang="en-US" dirty="0" smtClean="0">
                <a:solidFill>
                  <a:srgbClr val="3F7F5F"/>
                </a:solidFill>
                <a:latin typeface="Monaco"/>
              </a:rPr>
              <a:t>()</a:t>
            </a:r>
          </a:p>
          <a:p>
            <a:pPr>
              <a:buFont typeface="+mj-lt"/>
              <a:buAutoNum type="arabicPeriod"/>
            </a:pPr>
            <a:r>
              <a:rPr lang="es-ES_tradnl" dirty="0" err="1" smtClean="0">
                <a:solidFill>
                  <a:srgbClr val="000000"/>
                </a:solidFill>
                <a:latin typeface="Monaco"/>
              </a:rPr>
              <a:t>parseInt</a:t>
            </a:r>
            <a:r>
              <a:rPr lang="es-ES_tradnl" dirty="0" smtClean="0">
                <a:solidFill>
                  <a:srgbClr val="000000"/>
                </a:solidFill>
                <a:latin typeface="Monaco"/>
              </a:rPr>
              <a:t>(</a:t>
            </a:r>
            <a:r>
              <a:rPr lang="es-ES_tradnl" dirty="0" smtClean="0">
                <a:solidFill>
                  <a:srgbClr val="2A00FF"/>
                </a:solidFill>
                <a:latin typeface="Monaco"/>
              </a:rPr>
              <a:t>"1,000"</a:t>
            </a:r>
            <a:r>
              <a:rPr lang="es-ES_tradnl" dirty="0" smtClean="0">
                <a:solidFill>
                  <a:srgbClr val="000000"/>
                </a:solidFill>
                <a:latin typeface="Monaco"/>
              </a:rPr>
              <a:t>)    	</a:t>
            </a:r>
            <a:r>
              <a:rPr lang="es-ES_tradnl" dirty="0" smtClean="0">
                <a:solidFill>
                  <a:srgbClr val="3F7F5F"/>
                </a:solidFill>
                <a:latin typeface="Monaco"/>
              </a:rPr>
              <a:t>// -&gt; 1</a:t>
            </a:r>
          </a:p>
          <a:p>
            <a:pPr>
              <a:buFont typeface="+mj-lt"/>
              <a:buAutoNum type="arabicPeriod"/>
            </a:pPr>
            <a:r>
              <a:rPr lang="es-ES_tradnl" dirty="0" smtClean="0">
                <a:solidFill>
                  <a:srgbClr val="000000"/>
                </a:solidFill>
                <a:latin typeface="Monaco"/>
              </a:rPr>
              <a:t>+</a:t>
            </a:r>
            <a:r>
              <a:rPr lang="es-ES_tradnl" dirty="0" smtClean="0">
                <a:solidFill>
                  <a:srgbClr val="2A00FF"/>
                </a:solidFill>
                <a:latin typeface="Monaco"/>
              </a:rPr>
              <a:t>"1,000"</a:t>
            </a:r>
            <a:r>
              <a:rPr lang="es-ES_tradnl" dirty="0" smtClean="0">
                <a:solidFill>
                  <a:srgbClr val="000000"/>
                </a:solidFill>
                <a:latin typeface="Monaco"/>
              </a:rPr>
              <a:t>			</a:t>
            </a:r>
            <a:r>
              <a:rPr lang="es-ES_tradnl" dirty="0" smtClean="0">
                <a:solidFill>
                  <a:srgbClr val="3F7F5F"/>
                </a:solidFill>
                <a:latin typeface="Monaco"/>
              </a:rPr>
              <a:t>// -&gt; </a:t>
            </a:r>
            <a:r>
              <a:rPr lang="es-ES_tradnl" dirty="0" err="1" smtClean="0">
                <a:solidFill>
                  <a:srgbClr val="3F7F5F"/>
                </a:solidFill>
                <a:latin typeface="Monaco"/>
              </a:rPr>
              <a:t>NaN</a:t>
            </a:r>
            <a:endParaRPr lang="es-ES_tradnl" dirty="0" smtClean="0">
              <a:solidFill>
                <a:srgbClr val="3F7F5F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en-US" dirty="0" err="1" smtClean="0">
                <a:solidFill>
                  <a:srgbClr val="000000"/>
                </a:solidFill>
                <a:latin typeface="Monaco"/>
              </a:rPr>
              <a:t>parseInt</a:t>
            </a:r>
            <a:r>
              <a:rPr lang="en-US" dirty="0" smtClean="0">
                <a:solidFill>
                  <a:srgbClr val="000000"/>
                </a:solidFill>
                <a:latin typeface="Monaco"/>
              </a:rPr>
              <a:t>(</a:t>
            </a:r>
            <a:r>
              <a:rPr lang="en-US" dirty="0" smtClean="0">
                <a:solidFill>
                  <a:srgbClr val="2A00FF"/>
                </a:solidFill>
                <a:latin typeface="Monaco"/>
              </a:rPr>
              <a:t>"010.010"</a:t>
            </a:r>
            <a:r>
              <a:rPr lang="en-US" dirty="0" smtClean="0">
                <a:solidFill>
                  <a:srgbClr val="000000"/>
                </a:solidFill>
                <a:latin typeface="Monaco"/>
              </a:rPr>
              <a:t>)	</a:t>
            </a:r>
            <a:r>
              <a:rPr lang="en-US" dirty="0" smtClean="0">
                <a:solidFill>
                  <a:srgbClr val="3F7F5F"/>
                </a:solidFill>
                <a:latin typeface="Monaco"/>
              </a:rPr>
              <a:t>// -&gt; 8, treated as octal</a:t>
            </a:r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Monaco"/>
              </a:rPr>
              <a:t>+</a:t>
            </a:r>
            <a:r>
              <a:rPr lang="en-US" dirty="0" smtClean="0">
                <a:solidFill>
                  <a:srgbClr val="2A00FF"/>
                </a:solidFill>
                <a:latin typeface="Monaco"/>
              </a:rPr>
              <a:t>"010"</a:t>
            </a:r>
            <a:r>
              <a:rPr lang="en-US" dirty="0" smtClean="0">
                <a:solidFill>
                  <a:srgbClr val="000000"/>
                </a:solidFill>
                <a:latin typeface="Monaco"/>
              </a:rPr>
              <a:t>               	</a:t>
            </a:r>
            <a:r>
              <a:rPr lang="en-US" dirty="0" smtClean="0">
                <a:solidFill>
                  <a:srgbClr val="3F7F5F"/>
                </a:solidFill>
                <a:latin typeface="Monaco"/>
              </a:rPr>
              <a:t>// -&gt; 10</a:t>
            </a:r>
          </a:p>
          <a:p>
            <a:pPr>
              <a:buFont typeface="+mj-lt"/>
              <a:buAutoNum type="arabicPeriod"/>
            </a:pPr>
            <a:endParaRPr lang="en-US" dirty="0" smtClean="0"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rgbClr val="3F7F5F"/>
                </a:solidFill>
                <a:latin typeface="Monaco"/>
              </a:rPr>
              <a:t>// Boolean to integer</a:t>
            </a:r>
          </a:p>
          <a:p>
            <a:pPr>
              <a:buFont typeface="+mj-lt"/>
              <a:buAutoNum type="arabicPeriod"/>
            </a:pPr>
            <a:r>
              <a:rPr lang="es-ES_tradnl" dirty="0" smtClean="0">
                <a:solidFill>
                  <a:srgbClr val="000000"/>
                </a:solidFill>
                <a:latin typeface="Monaco"/>
              </a:rPr>
              <a:t>+</a:t>
            </a:r>
            <a:r>
              <a:rPr lang="es-ES_tradnl" dirty="0" smtClean="0">
                <a:solidFill>
                  <a:srgbClr val="7F0055"/>
                </a:solidFill>
                <a:latin typeface="Monaco"/>
              </a:rPr>
              <a:t>true</a:t>
            </a:r>
            <a:r>
              <a:rPr lang="es-ES_tradnl" dirty="0" smtClean="0">
                <a:solidFill>
                  <a:srgbClr val="000000"/>
                </a:solidFill>
                <a:latin typeface="Monaco"/>
              </a:rPr>
              <a:t>                	</a:t>
            </a:r>
            <a:r>
              <a:rPr lang="es-ES_tradnl" dirty="0" smtClean="0">
                <a:solidFill>
                  <a:srgbClr val="3F7F5F"/>
                </a:solidFill>
                <a:latin typeface="Monaco"/>
              </a:rPr>
              <a:t>// -&gt; 1</a:t>
            </a:r>
          </a:p>
          <a:p>
            <a:pPr>
              <a:buFont typeface="+mj-lt"/>
              <a:buAutoNum type="arabicPeriod"/>
            </a:pPr>
            <a:r>
              <a:rPr lang="da-DK" dirty="0" smtClean="0">
                <a:solidFill>
                  <a:srgbClr val="000000"/>
                </a:solidFill>
                <a:latin typeface="Monaco"/>
              </a:rPr>
              <a:t>+</a:t>
            </a:r>
            <a:r>
              <a:rPr lang="da-DK" dirty="0" smtClean="0">
                <a:solidFill>
                  <a:srgbClr val="7F0055"/>
                </a:solidFill>
                <a:latin typeface="Monaco"/>
              </a:rPr>
              <a:t>false</a:t>
            </a:r>
            <a:r>
              <a:rPr lang="da-DK" dirty="0" smtClean="0">
                <a:solidFill>
                  <a:srgbClr val="000000"/>
                </a:solidFill>
                <a:latin typeface="Monaco"/>
              </a:rPr>
              <a:t>               	</a:t>
            </a:r>
            <a:r>
              <a:rPr lang="da-DK" dirty="0" smtClean="0">
                <a:solidFill>
                  <a:srgbClr val="3F7F5F"/>
                </a:solidFill>
                <a:latin typeface="Monaco"/>
              </a:rPr>
              <a:t>// -&gt; 0</a:t>
            </a:r>
          </a:p>
          <a:p>
            <a:pPr>
              <a:buFont typeface="+mj-lt"/>
              <a:buAutoNum type="arabicPeriod"/>
            </a:pPr>
            <a:endParaRPr lang="da-DK" dirty="0" smtClean="0"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da-DK" dirty="0" smtClean="0">
                <a:solidFill>
                  <a:srgbClr val="3F7F5F"/>
                </a:solidFill>
                <a:latin typeface="Monaco"/>
              </a:rPr>
              <a:t>// </a:t>
            </a:r>
            <a:r>
              <a:rPr lang="da-DK" dirty="0" err="1" smtClean="0">
                <a:solidFill>
                  <a:srgbClr val="3F7F5F"/>
                </a:solidFill>
                <a:latin typeface="Monaco"/>
              </a:rPr>
              <a:t>Other</a:t>
            </a:r>
            <a:r>
              <a:rPr lang="da-DK" dirty="0" smtClean="0">
                <a:solidFill>
                  <a:srgbClr val="3F7F5F"/>
                </a:solidFill>
                <a:latin typeface="Monaco"/>
              </a:rPr>
              <a:t> </a:t>
            </a:r>
            <a:r>
              <a:rPr lang="da-DK" dirty="0" err="1" smtClean="0">
                <a:solidFill>
                  <a:srgbClr val="3F7F5F"/>
                </a:solidFill>
                <a:latin typeface="Monaco"/>
              </a:rPr>
              <a:t>useful</a:t>
            </a:r>
            <a:r>
              <a:rPr lang="da-DK" dirty="0" smtClean="0">
                <a:solidFill>
                  <a:srgbClr val="3F7F5F"/>
                </a:solidFill>
                <a:latin typeface="Monaco"/>
              </a:rPr>
              <a:t> </a:t>
            </a:r>
            <a:r>
              <a:rPr lang="da-DK" dirty="0" err="1" smtClean="0">
                <a:solidFill>
                  <a:srgbClr val="3F7F5F"/>
                </a:solidFill>
                <a:latin typeface="Monaco"/>
              </a:rPr>
              <a:t>tidbits</a:t>
            </a:r>
            <a:r>
              <a:rPr lang="da-DK" dirty="0" smtClean="0">
                <a:solidFill>
                  <a:srgbClr val="3F7F5F"/>
                </a:solidFill>
                <a:latin typeface="Monaco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da-DK" dirty="0" smtClean="0">
                <a:solidFill>
                  <a:srgbClr val="000000"/>
                </a:solidFill>
                <a:latin typeface="Monaco"/>
              </a:rPr>
              <a:t>+</a:t>
            </a:r>
            <a:r>
              <a:rPr lang="da-DK" dirty="0" smtClean="0">
                <a:solidFill>
                  <a:srgbClr val="2A00FF"/>
                </a:solidFill>
                <a:latin typeface="Monaco"/>
              </a:rPr>
              <a:t>"1e10"</a:t>
            </a:r>
            <a:r>
              <a:rPr lang="da-DK" dirty="0" smtClean="0">
                <a:solidFill>
                  <a:srgbClr val="000000"/>
                </a:solidFill>
                <a:latin typeface="Monaco"/>
              </a:rPr>
              <a:t>              	</a:t>
            </a:r>
            <a:r>
              <a:rPr lang="da-DK" dirty="0" smtClean="0">
                <a:solidFill>
                  <a:srgbClr val="3F7F5F"/>
                </a:solidFill>
                <a:latin typeface="Monaco"/>
              </a:rPr>
              <a:t>// -&gt; 10000000000</a:t>
            </a:r>
          </a:p>
          <a:p>
            <a:pPr>
              <a:buFont typeface="+mj-lt"/>
              <a:buAutoNum type="arabicPeriod"/>
            </a:pPr>
            <a:r>
              <a:rPr lang="da-DK" dirty="0" smtClean="0">
                <a:solidFill>
                  <a:srgbClr val="000000"/>
                </a:solidFill>
                <a:latin typeface="Monaco"/>
              </a:rPr>
              <a:t>+</a:t>
            </a:r>
            <a:r>
              <a:rPr lang="da-DK" dirty="0" smtClean="0">
                <a:solidFill>
                  <a:srgbClr val="2A00FF"/>
                </a:solidFill>
                <a:latin typeface="Monaco"/>
              </a:rPr>
              <a:t>"1e-4"</a:t>
            </a:r>
            <a:r>
              <a:rPr lang="da-DK" dirty="0" smtClean="0">
                <a:solidFill>
                  <a:srgbClr val="000000"/>
                </a:solidFill>
                <a:latin typeface="Monaco"/>
              </a:rPr>
              <a:t>              	</a:t>
            </a:r>
            <a:r>
              <a:rPr lang="da-DK" dirty="0" smtClean="0">
                <a:solidFill>
                  <a:srgbClr val="3F7F5F"/>
                </a:solidFill>
                <a:latin typeface="Monaco"/>
              </a:rPr>
              <a:t>// -&gt; 0.0001</a:t>
            </a:r>
          </a:p>
          <a:p>
            <a:pPr>
              <a:buFont typeface="+mj-lt"/>
              <a:buAutoNum type="arabicPeriod"/>
            </a:pPr>
            <a:r>
              <a:rPr lang="da-DK" dirty="0" smtClean="0">
                <a:solidFill>
                  <a:srgbClr val="000000"/>
                </a:solidFill>
                <a:latin typeface="Monaco"/>
              </a:rPr>
              <a:t>+</a:t>
            </a:r>
            <a:r>
              <a:rPr lang="da-DK" dirty="0" smtClean="0">
                <a:solidFill>
                  <a:srgbClr val="2A00FF"/>
                </a:solidFill>
                <a:latin typeface="Monaco"/>
              </a:rPr>
              <a:t>"-12"</a:t>
            </a:r>
            <a:r>
              <a:rPr lang="da-DK" dirty="0" smtClean="0">
                <a:solidFill>
                  <a:srgbClr val="000000"/>
                </a:solidFill>
                <a:latin typeface="Monaco"/>
              </a:rPr>
              <a:t>               	</a:t>
            </a:r>
            <a:r>
              <a:rPr lang="da-DK" dirty="0" smtClean="0">
                <a:solidFill>
                  <a:srgbClr val="3F7F5F"/>
                </a:solidFill>
                <a:latin typeface="Monaco"/>
              </a:rPr>
              <a:t>// -&gt; -12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EDE2D-D879-BE43-ABCD-DFADB19A7B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37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EDE2D-D879-BE43-ABCD-DFADB19A7B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09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the apply()</a:t>
            </a:r>
            <a:r>
              <a:rPr lang="en-US" baseline="0" dirty="0" smtClean="0"/>
              <a:t> and call()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EDE2D-D879-BE43-ABCD-DFADB19A7B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47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the apply()</a:t>
            </a:r>
            <a:r>
              <a:rPr lang="en-US" baseline="0" dirty="0" smtClean="0"/>
              <a:t> and call()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EDE2D-D879-BE43-ABCD-DFADB19A7B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47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the apply()</a:t>
            </a:r>
            <a:r>
              <a:rPr lang="en-US" baseline="0" dirty="0" smtClean="0"/>
              <a:t> and call()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EDE2D-D879-BE43-ABCD-DFADB19A7B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4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blocking example of prime finder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EDE2D-D879-BE43-ABCD-DFADB19A7B6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39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6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 descr="Alagad_Logo_Horiz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11013"/>
            <a:ext cx="1375536" cy="410462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dirty="0" smtClean="0"/>
              <a:t>Custom Software Done Right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100% Cash Back Guarantee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Set Your Own Rate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err="1" smtClean="0"/>
              <a:t>www.alagad.com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dirty="0" smtClean="0"/>
              <a:t>Custom Software Done Right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100% Cash Back Guarantee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Set Your Own Rate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err="1" smtClean="0"/>
              <a:t>www.alagad.com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dirty="0" smtClean="0"/>
              <a:t>Custom Software Done Right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100% Cash Back Guarantee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Set Your Own Rate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err="1" smtClean="0"/>
              <a:t>www.alagad.com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 sz="3600" b="0" i="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dirty="0" smtClean="0"/>
              <a:t>Custom Software Done Right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100% Cash Back Guarantee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Set Your Own Rate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err="1" smtClean="0"/>
              <a:t>www.alagad.com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lang="en-US" smtClean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Alagad_Logo_Horiz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11013"/>
            <a:ext cx="1375536" cy="410462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dirty="0" smtClean="0"/>
              <a:t>Custom Software Done Right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100% Cash Back Guarantee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Set Your Own Rate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err="1" smtClean="0"/>
              <a:t>www.alagad.com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dirty="0" smtClean="0"/>
              <a:t>Custom Software Done Right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100% Cash Back Guarantee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Set Your Own Rate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err="1" smtClean="0"/>
              <a:t>www.alagad.com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dirty="0" smtClean="0"/>
              <a:t>Custom Software Done Right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100% Cash Back Guarantee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Set Your Own Rate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err="1" smtClean="0"/>
              <a:t>www.alagad.com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dirty="0" smtClean="0"/>
              <a:t>Custom Software Done Right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100% Cash Back Guarantee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Set Your Own Rate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err="1" smtClean="0"/>
              <a:t>www.alagad.com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dirty="0" smtClean="0"/>
              <a:t>Custom Software Done Right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100% Cash Back Guarantee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Set Your Own Rate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err="1" smtClean="0"/>
              <a:t>www.alagad.com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dirty="0" smtClean="0"/>
              <a:t>Custom Software Done Right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100% Cash Back Guarantee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Set Your Own Rate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err="1" smtClean="0"/>
              <a:t>www.alagad.com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dirty="0" smtClean="0"/>
              <a:t>Custom Software Done Right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100% Cash Back Guarantee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Set Your Own Rate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err="1" smtClean="0"/>
              <a:t>www.alagad.com</a:t>
            </a:r>
            <a:endParaRPr lang="en-US" dirty="0"/>
          </a:p>
        </p:txBody>
      </p:sp>
      <p:pic>
        <p:nvPicPr>
          <p:cNvPr id="10" name="Picture 9" descr="Alagad_Logo_Horiz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11013"/>
            <a:ext cx="1375536" cy="41046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dirty="0" smtClean="0"/>
              <a:t>Custom Software Done Right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100% Cash Back Guarantee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Set Your Own Rate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err="1" smtClean="0"/>
              <a:t>www.alagad.com</a:t>
            </a:r>
            <a:endParaRPr lang="en-US" dirty="0"/>
          </a:p>
        </p:txBody>
      </p:sp>
      <p:pic>
        <p:nvPicPr>
          <p:cNvPr id="8" name="Picture 7" descr="Alagad_Logo_Horiz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11013"/>
            <a:ext cx="1375536" cy="410462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4729" r:id="rId1"/>
    <p:sldLayoutId id="2147484730" r:id="rId2"/>
    <p:sldLayoutId id="2147484731" r:id="rId3"/>
    <p:sldLayoutId id="2147484732" r:id="rId4"/>
    <p:sldLayoutId id="2147484733" r:id="rId5"/>
    <p:sldLayoutId id="2147484734" r:id="rId6"/>
    <p:sldLayoutId id="2147484735" r:id="rId7"/>
    <p:sldLayoutId id="2147484736" r:id="rId8"/>
    <p:sldLayoutId id="2147484737" r:id="rId9"/>
    <p:sldLayoutId id="2147484738" r:id="rId10"/>
    <p:sldLayoutId id="2147484739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none" spc="50" baseline="0">
          <a:solidFill>
            <a:schemeClr val="tx1"/>
          </a:solidFill>
          <a:latin typeface="Arial"/>
          <a:ea typeface="+mj-ea"/>
          <a:cs typeface="Arial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eveloper.mozilla.org/en-US/docs/JavaScript/Reference/Global_Objects/Proxy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emf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emf"/><Relationship Id="rId3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Things You Never Knew You Didn’t </a:t>
            </a:r>
            <a:r>
              <a:rPr lang="en-US" sz="3200" dirty="0" smtClean="0"/>
              <a:t>Know</a:t>
            </a:r>
          </a:p>
          <a:p>
            <a:pPr>
              <a:lnSpc>
                <a:spcPct val="300000"/>
              </a:lnSpc>
            </a:pPr>
            <a:r>
              <a:rPr lang="en-US" sz="2000" dirty="0" smtClean="0"/>
              <a:t>Doug Hughes – Alagad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1500" dirty="0" smtClean="0"/>
              <a:t>JavaScript</a:t>
            </a:r>
            <a:endParaRPr lang="en-US" sz="5400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dirty="0" smtClean="0"/>
              <a:t>Custom Software Done Right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100% Cash Back Guarantee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Set Your Own Rate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err="1" smtClean="0"/>
              <a:t>www.alagad.com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30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Conversions With 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The + operator will convert any value to an integer, if it can</a:t>
            </a:r>
          </a:p>
          <a:p>
            <a:r>
              <a:rPr lang="en-US" dirty="0" smtClean="0"/>
              <a:t>Similar to </a:t>
            </a:r>
            <a:r>
              <a:rPr lang="en-US" dirty="0" err="1" smtClean="0"/>
              <a:t>parseInt</a:t>
            </a:r>
            <a:r>
              <a:rPr lang="en-US" dirty="0" smtClean="0"/>
              <a:t>() or </a:t>
            </a:r>
            <a:r>
              <a:rPr lang="en-US" dirty="0" err="1" smtClean="0"/>
              <a:t>parseFloat</a:t>
            </a:r>
            <a:r>
              <a:rPr lang="en-US" dirty="0" smtClean="0"/>
              <a:t>() but more persnickety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609601" y="2576759"/>
            <a:ext cx="7924799" cy="3138241"/>
          </a:xfrm>
          <a:solidFill>
            <a:srgbClr val="FFFFFF"/>
          </a:solidFill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Monaco"/>
              </a:rPr>
              <a:t>+</a:t>
            </a:r>
            <a:r>
              <a:rPr lang="en-US" sz="1800" dirty="0">
                <a:solidFill>
                  <a:srgbClr val="2A00FF"/>
                </a:solidFill>
                <a:latin typeface="Monaco"/>
              </a:rPr>
              <a:t>"-12"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sz="1800" dirty="0">
                <a:solidFill>
                  <a:srgbClr val="3F7F5F"/>
                </a:solidFill>
                <a:latin typeface="Monaco"/>
              </a:rPr>
              <a:t>// -12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Monaco"/>
              </a:rPr>
              <a:t>+</a:t>
            </a:r>
            <a:r>
              <a:rPr lang="en-US" sz="1800" dirty="0">
                <a:solidFill>
                  <a:srgbClr val="2A00FF"/>
                </a:solidFill>
                <a:latin typeface="Monaco"/>
              </a:rPr>
              <a:t>"0xFF"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	 	</a:t>
            </a:r>
            <a:r>
              <a:rPr lang="en-US" sz="1800" dirty="0">
                <a:solidFill>
                  <a:srgbClr val="3F7F5F"/>
                </a:solidFill>
                <a:latin typeface="Monaco"/>
              </a:rPr>
              <a:t>// 255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Monaco"/>
              </a:rPr>
              <a:t>+</a:t>
            </a:r>
            <a:r>
              <a:rPr lang="en-US" sz="1800" b="1" dirty="0">
                <a:solidFill>
                  <a:srgbClr val="7F0055"/>
                </a:solidFill>
                <a:latin typeface="Monaco"/>
              </a:rPr>
              <a:t>new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800" b="1" dirty="0">
                <a:solidFill>
                  <a:srgbClr val="000000"/>
                </a:solidFill>
                <a:highlight>
                  <a:srgbClr val="D4D4D4"/>
                </a:highlight>
                <a:latin typeface="Monaco"/>
              </a:rPr>
              <a:t>Date()	</a:t>
            </a:r>
            <a:r>
              <a:rPr lang="en-US" sz="1800" b="1" dirty="0">
                <a:solidFill>
                  <a:srgbClr val="3F7F5F"/>
                </a:solidFill>
                <a:highlight>
                  <a:srgbClr val="D4D4D4"/>
                </a:highlight>
                <a:latin typeface="Monaco"/>
              </a:rPr>
              <a:t>// current timestamp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Monaco"/>
              </a:rPr>
              <a:t>+</a:t>
            </a:r>
            <a:r>
              <a:rPr lang="en-US" sz="1800" dirty="0">
                <a:solidFill>
                  <a:srgbClr val="2A00FF"/>
                </a:solidFill>
                <a:latin typeface="Monaco"/>
              </a:rPr>
              <a:t>"1000"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sz="1800" dirty="0">
                <a:solidFill>
                  <a:srgbClr val="3F7F5F"/>
                </a:solidFill>
                <a:latin typeface="Monaco"/>
              </a:rPr>
              <a:t>// 1000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Monaco"/>
              </a:rPr>
              <a:t>+</a:t>
            </a:r>
            <a:r>
              <a:rPr lang="en-US" sz="1800" dirty="0">
                <a:solidFill>
                  <a:srgbClr val="2A00FF"/>
                </a:solidFill>
                <a:latin typeface="Monaco"/>
              </a:rPr>
              <a:t>"1,000"</a:t>
            </a:r>
            <a:r>
              <a:rPr lang="en-US" sz="18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800" dirty="0" smtClean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800" dirty="0" smtClean="0">
                <a:solidFill>
                  <a:srgbClr val="3F7F5F"/>
                </a:solidFill>
                <a:latin typeface="Monaco"/>
              </a:rPr>
              <a:t>/</a:t>
            </a:r>
            <a:r>
              <a:rPr lang="en-US" sz="1800" dirty="0">
                <a:solidFill>
                  <a:srgbClr val="3F7F5F"/>
                </a:solidFill>
                <a:latin typeface="Monaco"/>
              </a:rPr>
              <a:t>/ </a:t>
            </a:r>
            <a:r>
              <a:rPr lang="en-US" sz="1800" dirty="0" err="1">
                <a:solidFill>
                  <a:srgbClr val="3F7F5F"/>
                </a:solidFill>
                <a:latin typeface="Monaco"/>
              </a:rPr>
              <a:t>NaN</a:t>
            </a:r>
            <a:endParaRPr lang="en-US" sz="1800" dirty="0">
              <a:solidFill>
                <a:srgbClr val="3F7F5F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Monaco"/>
              </a:rPr>
              <a:t>+</a:t>
            </a:r>
            <a:r>
              <a:rPr lang="en-US" sz="1800" b="1" dirty="0">
                <a:solidFill>
                  <a:srgbClr val="7F0055"/>
                </a:solidFill>
                <a:latin typeface="Monaco"/>
              </a:rPr>
              <a:t>true</a:t>
            </a:r>
            <a:r>
              <a:rPr lang="en-US" sz="1800" b="1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sz="1800" b="1" dirty="0">
                <a:solidFill>
                  <a:srgbClr val="3F7F5F"/>
                </a:solidFill>
                <a:latin typeface="Monaco"/>
              </a:rPr>
              <a:t>// 1</a:t>
            </a:r>
          </a:p>
          <a:p>
            <a:pPr>
              <a:buFont typeface="+mj-lt"/>
              <a:buAutoNum type="arabicPeriod"/>
            </a:pPr>
            <a:r>
              <a:rPr lang="da-DK" sz="1800" dirty="0">
                <a:solidFill>
                  <a:srgbClr val="000000"/>
                </a:solidFill>
                <a:latin typeface="Monaco"/>
              </a:rPr>
              <a:t>+</a:t>
            </a:r>
            <a:r>
              <a:rPr lang="da-DK" sz="1800" b="1" dirty="0">
                <a:solidFill>
                  <a:srgbClr val="7F0055"/>
                </a:solidFill>
                <a:latin typeface="Monaco"/>
              </a:rPr>
              <a:t>false</a:t>
            </a:r>
            <a:r>
              <a:rPr lang="da-DK" sz="1800" b="1" dirty="0">
                <a:solidFill>
                  <a:srgbClr val="000000"/>
                </a:solidFill>
                <a:latin typeface="Monaco"/>
              </a:rPr>
              <a:t>		</a:t>
            </a:r>
            <a:r>
              <a:rPr lang="da-DK" sz="1800" b="1" dirty="0">
                <a:solidFill>
                  <a:srgbClr val="3F7F5F"/>
                </a:solidFill>
                <a:latin typeface="Monaco"/>
              </a:rPr>
              <a:t>// 2</a:t>
            </a:r>
          </a:p>
          <a:p>
            <a:pPr>
              <a:buFont typeface="+mj-lt"/>
              <a:buAutoNum type="arabicPeriod"/>
            </a:pPr>
            <a:r>
              <a:rPr lang="da-DK" sz="1800" dirty="0">
                <a:solidFill>
                  <a:srgbClr val="000000"/>
                </a:solidFill>
                <a:latin typeface="Monaco"/>
              </a:rPr>
              <a:t>+</a:t>
            </a:r>
            <a:r>
              <a:rPr lang="da-DK" sz="1800" dirty="0">
                <a:solidFill>
                  <a:srgbClr val="2A00FF"/>
                </a:solidFill>
                <a:latin typeface="Monaco"/>
              </a:rPr>
              <a:t>"1e10"</a:t>
            </a:r>
            <a:r>
              <a:rPr lang="da-DK" sz="1800" dirty="0">
                <a:solidFill>
                  <a:srgbClr val="000000"/>
                </a:solidFill>
                <a:latin typeface="Monaco"/>
              </a:rPr>
              <a:t>		</a:t>
            </a:r>
            <a:r>
              <a:rPr lang="da-DK" sz="1800" dirty="0">
                <a:solidFill>
                  <a:srgbClr val="3F7F5F"/>
                </a:solidFill>
                <a:latin typeface="Monaco"/>
              </a:rPr>
              <a:t>// 10000000000</a:t>
            </a:r>
          </a:p>
        </p:txBody>
      </p:sp>
    </p:spTree>
    <p:extLst>
      <p:ext uri="{BB962C8B-B14F-4D97-AF65-F5344CB8AC3E}">
        <p14:creationId xmlns:p14="http://schemas.microsoft.com/office/powerpoint/2010/main" val="3890665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a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68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942" y="3661710"/>
            <a:ext cx="5510846" cy="3196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Prototypes and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Adding a function to a prototype adds the </a:t>
            </a:r>
            <a:r>
              <a:rPr lang="en-US" i="1" dirty="0" smtClean="0"/>
              <a:t>same instance </a:t>
            </a:r>
            <a:r>
              <a:rPr lang="en-US" dirty="0" smtClean="0"/>
              <a:t>of that function to all instances of that object.</a:t>
            </a:r>
          </a:p>
          <a:p>
            <a:r>
              <a:rPr lang="en-US" dirty="0" smtClean="0"/>
              <a:t>You </a:t>
            </a:r>
            <a:r>
              <a:rPr lang="en-US" dirty="0"/>
              <a:t>can modify a prototype on the fly and all </a:t>
            </a:r>
            <a:r>
              <a:rPr lang="en-US" dirty="0" smtClean="0"/>
              <a:t>already-instantiated </a:t>
            </a:r>
            <a:r>
              <a:rPr lang="en-US" dirty="0"/>
              <a:t>objects are </a:t>
            </a:r>
            <a:r>
              <a:rPr lang="en-US" dirty="0" smtClean="0"/>
              <a:t>also modified</a:t>
            </a:r>
          </a:p>
          <a:p>
            <a:r>
              <a:rPr lang="en-US" dirty="0"/>
              <a:t>Key Point: </a:t>
            </a:r>
            <a:r>
              <a:rPr lang="en-US" i="1" dirty="0"/>
              <a:t>Functions are objects in </a:t>
            </a:r>
            <a:r>
              <a:rPr lang="en-US" i="1" dirty="0" smtClean="0"/>
              <a:t>JavaScript</a:t>
            </a:r>
          </a:p>
          <a:p>
            <a:r>
              <a:rPr lang="en-US" dirty="0"/>
              <a:t>This took me a while to fully </a:t>
            </a:r>
            <a:r>
              <a:rPr lang="en-US" dirty="0" err="1"/>
              <a:t>grok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57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853269"/>
          </a:xfrm>
        </p:spPr>
        <p:txBody>
          <a:bodyPr>
            <a:normAutofit/>
          </a:bodyPr>
          <a:lstStyle/>
          <a:p>
            <a:r>
              <a:rPr lang="en-US" dirty="0" smtClean="0"/>
              <a:t>Can </a:t>
            </a:r>
            <a:r>
              <a:rPr lang="en-US" dirty="0"/>
              <a:t>access and manipulate private data.</a:t>
            </a:r>
          </a:p>
          <a:p>
            <a:r>
              <a:rPr lang="en-US" dirty="0"/>
              <a:t>Can be used to create read-only or set-only properties (more or less)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09601" y="2626075"/>
            <a:ext cx="7924799" cy="2995943"/>
          </a:xfrm>
          <a:solidFill>
            <a:schemeClr val="tx1"/>
          </a:solidFill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Monaco"/>
              </a:rPr>
              <a:t>Car = </a:t>
            </a:r>
            <a:r>
              <a:rPr lang="en-US" sz="1400" dirty="0">
                <a:solidFill>
                  <a:srgbClr val="7F0055"/>
                </a:solidFill>
                <a:latin typeface="Monaco"/>
              </a:rPr>
              <a:t>function</a:t>
            </a:r>
            <a:r>
              <a:rPr lang="en-US" sz="1400" dirty="0">
                <a:solidFill>
                  <a:srgbClr val="000000"/>
                </a:solidFill>
                <a:latin typeface="Monaco"/>
              </a:rPr>
              <a:t>(){</a:t>
            </a:r>
          </a:p>
          <a:p>
            <a:pPr>
              <a:buFont typeface="+mj-lt"/>
              <a:buAutoNum type="arabicPeriod"/>
            </a:pPr>
            <a:r>
              <a:rPr lang="nl-NL" sz="1400" dirty="0">
                <a:solidFill>
                  <a:srgbClr val="000000"/>
                </a:solidFill>
                <a:latin typeface="Monaco"/>
              </a:rPr>
              <a:t>	</a:t>
            </a:r>
            <a:r>
              <a:rPr lang="nl-NL" sz="1400" dirty="0">
                <a:solidFill>
                  <a:srgbClr val="7F0055"/>
                </a:solidFill>
                <a:latin typeface="Monaco"/>
              </a:rPr>
              <a:t>var</a:t>
            </a:r>
            <a:r>
              <a:rPr lang="nl-NL" sz="1400" dirty="0">
                <a:solidFill>
                  <a:srgbClr val="000000"/>
                </a:solidFill>
                <a:latin typeface="Monaco"/>
              </a:rPr>
              <a:t> _speed = 0;</a:t>
            </a:r>
          </a:p>
          <a:p>
            <a:pPr>
              <a:buFont typeface="+mj-lt"/>
              <a:buAutoNum type="arabicPeriod"/>
            </a:pPr>
            <a:r>
              <a:rPr lang="nl-NL" sz="1400" dirty="0">
                <a:solidFill>
                  <a:srgbClr val="000000"/>
                </a:solidFill>
                <a:latin typeface="Monaco"/>
              </a:rPr>
              <a:t>	</a:t>
            </a:r>
            <a:r>
              <a:rPr lang="nl-NL" sz="1400" dirty="0" err="1">
                <a:solidFill>
                  <a:srgbClr val="7F0055"/>
                </a:solidFill>
                <a:latin typeface="Monaco"/>
              </a:rPr>
              <a:t>this</a:t>
            </a:r>
            <a:r>
              <a:rPr lang="nl-NL" sz="1400" dirty="0">
                <a:solidFill>
                  <a:srgbClr val="000000"/>
                </a:solidFill>
                <a:latin typeface="Monaco"/>
              </a:rPr>
              <a:t>.__</a:t>
            </a:r>
            <a:r>
              <a:rPr lang="nl-NL" sz="1400" dirty="0" err="1">
                <a:solidFill>
                  <a:srgbClr val="000000"/>
                </a:solidFill>
                <a:latin typeface="Monaco"/>
              </a:rPr>
              <a:t>defineGetter</a:t>
            </a:r>
            <a:r>
              <a:rPr lang="nl-NL" sz="1400" dirty="0">
                <a:solidFill>
                  <a:srgbClr val="000000"/>
                </a:solidFill>
                <a:latin typeface="Monaco"/>
              </a:rPr>
              <a:t>__(</a:t>
            </a:r>
            <a:r>
              <a:rPr lang="nl-NL" sz="1400" dirty="0">
                <a:solidFill>
                  <a:srgbClr val="2A00FF"/>
                </a:solidFill>
                <a:latin typeface="Monaco"/>
              </a:rPr>
              <a:t>"speed"</a:t>
            </a:r>
            <a:r>
              <a:rPr lang="nl-NL" sz="1400" dirty="0">
                <a:solidFill>
                  <a:srgbClr val="000000"/>
                </a:solidFill>
                <a:latin typeface="Monaco"/>
              </a:rPr>
              <a:t>, </a:t>
            </a:r>
            <a:r>
              <a:rPr lang="nl-NL" sz="1400" dirty="0" err="1">
                <a:solidFill>
                  <a:srgbClr val="7F0055"/>
                </a:solidFill>
                <a:latin typeface="Monaco"/>
              </a:rPr>
              <a:t>function</a:t>
            </a:r>
            <a:r>
              <a:rPr lang="nl-NL" sz="1400" dirty="0">
                <a:solidFill>
                  <a:srgbClr val="000000"/>
                </a:solidFill>
                <a:latin typeface="Monaco"/>
              </a:rPr>
              <a:t>(){</a:t>
            </a:r>
          </a:p>
          <a:p>
            <a:pPr>
              <a:buFont typeface="+mj-lt"/>
              <a:buAutoNum type="arabicPeriod"/>
            </a:pPr>
            <a:r>
              <a:rPr lang="nl-NL" sz="1400" dirty="0">
                <a:solidFill>
                  <a:srgbClr val="000000"/>
                </a:solidFill>
                <a:latin typeface="Monaco"/>
              </a:rPr>
              <a:t>		</a:t>
            </a:r>
            <a:r>
              <a:rPr lang="nl-NL" sz="1400" dirty="0">
                <a:solidFill>
                  <a:srgbClr val="7F0055"/>
                </a:solidFill>
                <a:highlight>
                  <a:srgbClr val="D4D4D4"/>
                </a:highlight>
                <a:latin typeface="Monaco"/>
              </a:rPr>
              <a:t>return</a:t>
            </a:r>
            <a:r>
              <a:rPr lang="nl-NL" sz="1400" dirty="0">
                <a:solidFill>
                  <a:srgbClr val="000000"/>
                </a:solidFill>
                <a:highlight>
                  <a:srgbClr val="D4D4D4"/>
                </a:highlight>
                <a:latin typeface="Monaco"/>
              </a:rPr>
              <a:t> _speed;</a:t>
            </a:r>
          </a:p>
          <a:p>
            <a:pPr>
              <a:buFont typeface="+mj-lt"/>
              <a:buAutoNum type="arabicPeriod"/>
            </a:pPr>
            <a:r>
              <a:rPr lang="nl-NL" sz="1400" dirty="0">
                <a:solidFill>
                  <a:srgbClr val="000000"/>
                </a:solidFill>
                <a:latin typeface="Monaco"/>
              </a:rPr>
              <a:t>	</a:t>
            </a:r>
            <a:r>
              <a:rPr lang="nl-NL" sz="1400" dirty="0">
                <a:solidFill>
                  <a:srgbClr val="000000"/>
                </a:solidFill>
                <a:highlight>
                  <a:srgbClr val="D4D4D4"/>
                </a:highlight>
                <a:latin typeface="Monaco"/>
              </a:rPr>
              <a:t>});</a:t>
            </a:r>
          </a:p>
          <a:p>
            <a:pPr>
              <a:buFont typeface="+mj-lt"/>
              <a:buAutoNum type="arabicPeriod"/>
            </a:pPr>
            <a:r>
              <a:rPr lang="nl-NL" sz="1400" dirty="0">
                <a:solidFill>
                  <a:srgbClr val="000000"/>
                </a:solidFill>
                <a:latin typeface="Monaco"/>
              </a:rPr>
              <a:t>	</a:t>
            </a:r>
            <a:r>
              <a:rPr lang="nl-NL" sz="1400" dirty="0" err="1">
                <a:solidFill>
                  <a:srgbClr val="7F0055"/>
                </a:solidFill>
                <a:latin typeface="Monaco"/>
              </a:rPr>
              <a:t>this</a:t>
            </a:r>
            <a:r>
              <a:rPr lang="nl-NL" sz="1400" dirty="0">
                <a:solidFill>
                  <a:srgbClr val="000000"/>
                </a:solidFill>
                <a:latin typeface="Monaco"/>
              </a:rPr>
              <a:t>.__</a:t>
            </a:r>
            <a:r>
              <a:rPr lang="nl-NL" sz="1400" dirty="0" err="1">
                <a:solidFill>
                  <a:srgbClr val="000000"/>
                </a:solidFill>
                <a:latin typeface="Monaco"/>
              </a:rPr>
              <a:t>defineSetter</a:t>
            </a:r>
            <a:r>
              <a:rPr lang="nl-NL" sz="1400" dirty="0">
                <a:solidFill>
                  <a:srgbClr val="000000"/>
                </a:solidFill>
                <a:latin typeface="Monaco"/>
              </a:rPr>
              <a:t>__(</a:t>
            </a:r>
            <a:r>
              <a:rPr lang="nl-NL" sz="1400" dirty="0">
                <a:solidFill>
                  <a:srgbClr val="2A00FF"/>
                </a:solidFill>
                <a:latin typeface="Monaco"/>
              </a:rPr>
              <a:t>"speed"</a:t>
            </a:r>
            <a:r>
              <a:rPr lang="nl-NL" sz="1400" dirty="0">
                <a:solidFill>
                  <a:srgbClr val="000000"/>
                </a:solidFill>
                <a:latin typeface="Monaco"/>
              </a:rPr>
              <a:t>, </a:t>
            </a:r>
            <a:r>
              <a:rPr lang="nl-NL" sz="1400" dirty="0" err="1">
                <a:solidFill>
                  <a:srgbClr val="7F0055"/>
                </a:solidFill>
                <a:latin typeface="Monaco"/>
              </a:rPr>
              <a:t>function</a:t>
            </a:r>
            <a:r>
              <a:rPr lang="nl-NL" sz="1400" dirty="0">
                <a:solidFill>
                  <a:srgbClr val="000000"/>
                </a:solidFill>
                <a:latin typeface="Monaco"/>
              </a:rPr>
              <a:t>(speed){</a:t>
            </a:r>
          </a:p>
          <a:p>
            <a:pPr>
              <a:buFont typeface="+mj-lt"/>
              <a:buAutoNum type="arabicPeriod"/>
            </a:pPr>
            <a:r>
              <a:rPr lang="nl-NL" sz="1400" dirty="0">
                <a:solidFill>
                  <a:srgbClr val="000000"/>
                </a:solidFill>
                <a:latin typeface="Monaco"/>
              </a:rPr>
              <a:t>		_speed = speed;</a:t>
            </a:r>
          </a:p>
          <a:p>
            <a:pPr>
              <a:buFont typeface="+mj-lt"/>
              <a:buAutoNum type="arabicPeriod"/>
            </a:pPr>
            <a:r>
              <a:rPr lang="nl-NL" sz="1400" dirty="0">
                <a:solidFill>
                  <a:srgbClr val="000000"/>
                </a:solidFill>
                <a:latin typeface="Monaco"/>
              </a:rPr>
              <a:t>	});</a:t>
            </a:r>
          </a:p>
          <a:p>
            <a:pPr>
              <a:buFont typeface="+mj-lt"/>
              <a:buAutoNum type="arabicPeriod"/>
            </a:pPr>
            <a:r>
              <a:rPr lang="nl-NL" sz="1400" dirty="0">
                <a:solidFill>
                  <a:srgbClr val="000000"/>
                </a:solidFill>
                <a:latin typeface="Monaco"/>
              </a:rPr>
              <a:t>};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Getters and Setters	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801" y="4315146"/>
            <a:ext cx="2332199" cy="130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4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909" y="715138"/>
            <a:ext cx="2448983" cy="2669392"/>
          </a:xfrm>
          <a:prstGeom prst="rect">
            <a:avLst/>
          </a:prstGeom>
        </p:spPr>
      </p:pic>
      <p:pic>
        <p:nvPicPr>
          <p:cNvPr id="11" name="Picture 10" descr="allp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912" y="5000512"/>
            <a:ext cx="3485937" cy="2614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21708"/>
            <a:ext cx="7924800" cy="1143000"/>
          </a:xfrm>
        </p:spPr>
        <p:txBody>
          <a:bodyPr/>
          <a:lstStyle/>
          <a:p>
            <a:r>
              <a:rPr lang="en-US" i="1" dirty="0" err="1"/>
              <a:t>f</a:t>
            </a:r>
            <a:r>
              <a:rPr lang="en-US" i="1" dirty="0" err="1" smtClean="0"/>
              <a:t>unction.</a:t>
            </a:r>
            <a:r>
              <a:rPr lang="en-US" dirty="0" err="1" smtClean="0"/>
              <a:t>apply</a:t>
            </a:r>
            <a:r>
              <a:rPr lang="en-US" dirty="0" smtClean="0"/>
              <a:t>(</a:t>
            </a:r>
            <a:r>
              <a:rPr lang="en-US" dirty="0" err="1" smtClean="0"/>
              <a:t>thisArg</a:t>
            </a:r>
            <a:r>
              <a:rPr lang="en-US" dirty="0"/>
              <a:t> </a:t>
            </a:r>
            <a:r>
              <a:rPr lang="en-US" dirty="0" smtClean="0"/>
              <a:t>[, </a:t>
            </a:r>
            <a:r>
              <a:rPr lang="en-US" dirty="0" err="1" smtClean="0"/>
              <a:t>argsArray</a:t>
            </a:r>
            <a:r>
              <a:rPr lang="en-US" dirty="0" smtClean="0"/>
              <a:t>]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3764708"/>
            <a:ext cx="7924800" cy="1775570"/>
          </a:xfrm>
        </p:spPr>
        <p:txBody>
          <a:bodyPr/>
          <a:lstStyle/>
          <a:p>
            <a:r>
              <a:rPr lang="en-US" dirty="0" smtClean="0"/>
              <a:t>Used to call a function with an arbitrary number of arguments</a:t>
            </a:r>
          </a:p>
          <a:p>
            <a:r>
              <a:rPr lang="en-US" dirty="0" smtClean="0"/>
              <a:t>Allows you to specify the value of “this”</a:t>
            </a:r>
          </a:p>
          <a:p>
            <a:r>
              <a:rPr lang="en-US" dirty="0" smtClean="0"/>
              <a:t>Useful when you don’t know all the arguments ahead of time</a:t>
            </a:r>
          </a:p>
          <a:p>
            <a:r>
              <a:rPr lang="en-US" dirty="0" smtClean="0"/>
              <a:t>Useful in meta programming</a:t>
            </a:r>
          </a:p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i="0" kern="1200" cap="none" spc="50" baseline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i="1" dirty="0" err="1" smtClean="0"/>
              <a:t>function.</a:t>
            </a:r>
            <a:r>
              <a:rPr lang="en-US" dirty="0" err="1" smtClean="0"/>
              <a:t>call</a:t>
            </a:r>
            <a:r>
              <a:rPr lang="en-US" dirty="0" smtClean="0"/>
              <a:t>(</a:t>
            </a:r>
            <a:r>
              <a:rPr lang="en-US" dirty="0" err="1" smtClean="0"/>
              <a:t>thisArg</a:t>
            </a:r>
            <a:r>
              <a:rPr lang="en-US" dirty="0" smtClean="0"/>
              <a:t>, arg1 [, …])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1417638"/>
            <a:ext cx="7924800" cy="1754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Calls a function with the specified arguments.</a:t>
            </a:r>
          </a:p>
          <a:p>
            <a:r>
              <a:rPr lang="en-US" dirty="0"/>
              <a:t>Allows you to specify the value of “this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Similar to apply(), but arguments are expanded and not collected in an array</a:t>
            </a:r>
          </a:p>
          <a:p>
            <a:r>
              <a:rPr lang="en-US" dirty="0" smtClean="0"/>
              <a:t>Useful when you know the number of arguments ahead of time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01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Should Note….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1593008"/>
          </a:xfrm>
        </p:spPr>
        <p:txBody>
          <a:bodyPr/>
          <a:lstStyle/>
          <a:p>
            <a:r>
              <a:rPr lang="en-US" dirty="0" err="1" smtClean="0"/>
              <a:t>ECMAScript</a:t>
            </a:r>
            <a:r>
              <a:rPr lang="en-US" dirty="0" smtClean="0"/>
              <a:t> Harmony (AKA </a:t>
            </a:r>
            <a:r>
              <a:rPr lang="en-US" dirty="0" err="1" smtClean="0"/>
              <a:t>ECMAScript</a:t>
            </a:r>
            <a:r>
              <a:rPr lang="en-US" dirty="0" smtClean="0"/>
              <a:t> Next) defined a Proxy() object similar to my example.</a:t>
            </a:r>
          </a:p>
          <a:p>
            <a:r>
              <a:rPr lang="en-US" dirty="0" smtClean="0"/>
              <a:t>If you want to experiment with it, </a:t>
            </a:r>
            <a:r>
              <a:rPr lang="en-US" dirty="0"/>
              <a:t>check out </a:t>
            </a:r>
            <a:r>
              <a:rPr lang="en-US" dirty="0">
                <a:hlinkClick r:id="rId3"/>
              </a:rPr>
              <a:t>https://developer.mozilla.org/en-US/docs/JavaScript/Reference/Global_Objects/</a:t>
            </a:r>
            <a:r>
              <a:rPr lang="en-US" dirty="0" smtClean="0">
                <a:hlinkClick r:id="rId3"/>
              </a:rPr>
              <a:t>Proxy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82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Anonymous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1593008"/>
          </a:xfrm>
        </p:spPr>
        <p:txBody>
          <a:bodyPr/>
          <a:lstStyle/>
          <a:p>
            <a:r>
              <a:rPr lang="en-US" dirty="0" smtClean="0"/>
              <a:t>???????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294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Theading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3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JavaScript is single threaded</a:t>
            </a:r>
            <a:r>
              <a:rPr lang="en-US" dirty="0" smtClean="0"/>
              <a:t>!</a:t>
            </a:r>
            <a:endParaRPr lang="en-US" dirty="0"/>
          </a:p>
          <a:p>
            <a:r>
              <a:rPr lang="en-US" dirty="0"/>
              <a:t>Timers, interactions, function calls, events, </a:t>
            </a:r>
            <a:r>
              <a:rPr lang="en-US" dirty="0" err="1"/>
              <a:t>etc</a:t>
            </a:r>
            <a:r>
              <a:rPr lang="en-US" dirty="0"/>
              <a:t>, are all added to </a:t>
            </a:r>
            <a:r>
              <a:rPr lang="en-US" dirty="0" smtClean="0"/>
              <a:t>the Event </a:t>
            </a:r>
            <a:r>
              <a:rPr lang="en-US" dirty="0"/>
              <a:t>Q</a:t>
            </a:r>
            <a:r>
              <a:rPr lang="en-US" dirty="0" smtClean="0"/>
              <a:t>ueue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JavaScript’s </a:t>
            </a:r>
            <a:r>
              <a:rPr lang="en-US" dirty="0"/>
              <a:t>Event Loop </a:t>
            </a:r>
            <a:r>
              <a:rPr lang="en-US" dirty="0" smtClean="0"/>
              <a:t>watches </a:t>
            </a:r>
            <a:r>
              <a:rPr lang="en-US" dirty="0"/>
              <a:t>for events in the queue and then handles them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is why stack traces in JavaScript are so… useless.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JavaScript’s Event Queue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3453" r="-345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7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rved Down Arrow 23"/>
          <p:cNvSpPr/>
          <p:nvPr/>
        </p:nvSpPr>
        <p:spPr>
          <a:xfrm flipH="1">
            <a:off x="4821987" y="1691585"/>
            <a:ext cx="2472818" cy="822960"/>
          </a:xfrm>
          <a:prstGeom prst="curvedDownArrow">
            <a:avLst/>
          </a:prstGeom>
          <a:solidFill>
            <a:schemeClr val="accent5">
              <a:alpha val="5000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Curved Down Arrow 19"/>
          <p:cNvSpPr/>
          <p:nvPr/>
        </p:nvSpPr>
        <p:spPr>
          <a:xfrm>
            <a:off x="1846010" y="1728768"/>
            <a:ext cx="2472818" cy="822960"/>
          </a:xfrm>
          <a:prstGeom prst="curvedDownArrow">
            <a:avLst/>
          </a:prstGeom>
          <a:solidFill>
            <a:schemeClr val="accent5">
              <a:alpha val="5000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7931" b="-7931"/>
          <a:stretch>
            <a:fillRect/>
          </a:stretch>
        </p:blipFill>
        <p:spPr>
          <a:xfrm>
            <a:off x="3328988" y="2209800"/>
            <a:ext cx="2473325" cy="3505200"/>
          </a:xfr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1600199"/>
            <a:ext cx="2472820" cy="574675"/>
          </a:xfrm>
        </p:spPr>
        <p:txBody>
          <a:bodyPr/>
          <a:lstStyle/>
          <a:p>
            <a:r>
              <a:rPr lang="en-US" dirty="0" smtClean="0"/>
              <a:t>Action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29014" y="1600199"/>
            <a:ext cx="2473912" cy="574675"/>
          </a:xfrm>
        </p:spPr>
        <p:txBody>
          <a:bodyPr/>
          <a:lstStyle/>
          <a:p>
            <a:r>
              <a:rPr lang="en-US" dirty="0" smtClean="0"/>
              <a:t>Event Queue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6058396" y="1600199"/>
            <a:ext cx="2476005" cy="5746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b="0" i="0" kern="1200" spc="3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20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8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Event Loop</a:t>
            </a:r>
            <a:endParaRPr lang="en-US" dirty="0"/>
          </a:p>
        </p:txBody>
      </p:sp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/>
          <a:srcRect t="-10158" b="-10158"/>
          <a:stretch>
            <a:fillRect/>
          </a:stretch>
        </p:blipFill>
        <p:spPr>
          <a:xfrm>
            <a:off x="6058396" y="2209800"/>
            <a:ext cx="2472820" cy="350520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2472819" cy="3505200"/>
          </a:xfrm>
        </p:spPr>
        <p:txBody>
          <a:bodyPr/>
          <a:lstStyle/>
          <a:p>
            <a:r>
              <a:rPr lang="en-US" dirty="0" smtClean="0"/>
              <a:t>User loads webpage, causing Load event to fire</a:t>
            </a:r>
            <a:endParaRPr lang="en-US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none" spc="50" baseline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JavaScript’s Event Queue Scenario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3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/>
          <p:cNvPicPr>
            <a:picLocks noChangeAspect="1"/>
          </p:cNvPicPr>
          <p:nvPr/>
        </p:nvPicPr>
        <p:blipFill>
          <a:blip r:embed="rId2"/>
          <a:srcRect t="15385" b="15385"/>
          <a:stretch>
            <a:fillRect/>
          </a:stretch>
        </p:blipFill>
        <p:spPr>
          <a:xfrm>
            <a:off x="-1476511" y="0"/>
            <a:ext cx="13209116" cy="68585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Thoughts By Donald </a:t>
            </a:r>
            <a:r>
              <a:rPr lang="en-US" dirty="0" err="1" smtClean="0"/>
              <a:t>Rumsfield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dirty="0" smtClean="0"/>
              <a:t>Custom Software Done Right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100% Cash Back Guarantee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Set Your Own Rate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err="1" smtClean="0"/>
              <a:t>www.alagad.com</a:t>
            </a:r>
            <a:endParaRPr lang="en-US" dirty="0"/>
          </a:p>
        </p:txBody>
      </p:sp>
      <p:pic>
        <p:nvPicPr>
          <p:cNvPr id="15" name="Picture 14" descr="Alagad_Logo_Hor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11013"/>
            <a:ext cx="1375536" cy="410462"/>
          </a:xfrm>
          <a:prstGeom prst="rect">
            <a:avLst/>
          </a:prstGeom>
        </p:spPr>
      </p:pic>
      <p:graphicFrame>
        <p:nvGraphicFramePr>
          <p:cNvPr id="20" name="Content Placeholder 1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41078405"/>
              </p:ext>
            </p:extLst>
          </p:nvPr>
        </p:nvGraphicFramePr>
        <p:xfrm>
          <a:off x="182195" y="1600200"/>
          <a:ext cx="8779610" cy="40997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6873"/>
                <a:gridCol w="5512737"/>
              </a:tblGrid>
              <a:tr h="1366589">
                <a:tc>
                  <a:txBody>
                    <a:bodyPr/>
                    <a:lstStyle/>
                    <a:p>
                      <a:r>
                        <a:rPr lang="en-US" sz="3000" b="1" dirty="0" smtClean="0"/>
                        <a:t>Known </a:t>
                      </a:r>
                      <a:r>
                        <a:rPr lang="en-US" sz="3000" b="1" dirty="0" err="1" smtClean="0"/>
                        <a:t>Knowns</a:t>
                      </a:r>
                      <a:endParaRPr lang="en-US" sz="3000" b="1" dirty="0"/>
                    </a:p>
                  </a:txBody>
                  <a:tcPr anchor="ctr"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Things you know you know</a:t>
                      </a:r>
                      <a:endParaRPr lang="en-US" sz="3000" dirty="0"/>
                    </a:p>
                  </a:txBody>
                  <a:tcPr anchor="ctr">
                    <a:solidFill>
                      <a:schemeClr val="bg1">
                        <a:alpha val="25000"/>
                      </a:schemeClr>
                    </a:solidFill>
                  </a:tcPr>
                </a:tc>
              </a:tr>
              <a:tr h="1366589">
                <a:tc>
                  <a:txBody>
                    <a:bodyPr/>
                    <a:lstStyle/>
                    <a:p>
                      <a:r>
                        <a:rPr lang="en-US" sz="3000" b="1" dirty="0" smtClean="0"/>
                        <a:t>Known</a:t>
                      </a:r>
                      <a:r>
                        <a:rPr lang="en-US" sz="3000" b="1" baseline="0" dirty="0" smtClean="0"/>
                        <a:t> Unknowns</a:t>
                      </a:r>
                      <a:endParaRPr lang="en-US" sz="3000" b="1" dirty="0"/>
                    </a:p>
                  </a:txBody>
                  <a:tcPr anchor="ctr"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Things you know</a:t>
                      </a:r>
                      <a:r>
                        <a:rPr lang="en-US" sz="3000" baseline="0" dirty="0" smtClean="0"/>
                        <a:t> you don</a:t>
                      </a:r>
                      <a:r>
                        <a:rPr lang="fr-FR" sz="3000" baseline="0" dirty="0" smtClean="0"/>
                        <a:t>’</a:t>
                      </a:r>
                      <a:r>
                        <a:rPr lang="en-US" sz="3000" baseline="0" dirty="0" smtClean="0"/>
                        <a:t>t know</a:t>
                      </a:r>
                      <a:endParaRPr lang="en-US" sz="3000" dirty="0"/>
                    </a:p>
                  </a:txBody>
                  <a:tcPr anchor="ctr">
                    <a:solidFill>
                      <a:schemeClr val="bg1">
                        <a:alpha val="25000"/>
                      </a:schemeClr>
                    </a:solidFill>
                  </a:tcPr>
                </a:tc>
              </a:tr>
              <a:tr h="1366589">
                <a:tc>
                  <a:txBody>
                    <a:bodyPr/>
                    <a:lstStyle/>
                    <a:p>
                      <a:r>
                        <a:rPr lang="en-US" sz="3000" b="1" dirty="0" smtClean="0"/>
                        <a:t>Unknown Unknowns</a:t>
                      </a:r>
                      <a:endParaRPr lang="en-US" sz="3000" b="1" dirty="0"/>
                    </a:p>
                  </a:txBody>
                  <a:tcPr anchor="ctr"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Things you don’t know you don’t know</a:t>
                      </a:r>
                      <a:endParaRPr lang="en-US" sz="3000" dirty="0"/>
                    </a:p>
                  </a:txBody>
                  <a:tcPr anchor="ctr">
                    <a:solidFill>
                      <a:schemeClr val="bg1">
                        <a:alpha val="2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49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wn Arrow 5"/>
          <p:cNvSpPr/>
          <p:nvPr/>
        </p:nvSpPr>
        <p:spPr>
          <a:xfrm>
            <a:off x="1590529" y="3373762"/>
            <a:ext cx="484632" cy="978408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09" y="4253538"/>
            <a:ext cx="1015960" cy="1461462"/>
          </a:xfrm>
          <a:prstGeom prst="rect">
            <a:avLst/>
          </a:prstGeom>
          <a:effectLst>
            <a:reflection stA="50000" endPos="75000" dist="12700" dir="5400000" sy="-100000" algn="bl" rotWithShape="0"/>
          </a:effectLst>
        </p:spPr>
      </p:pic>
      <p:sp>
        <p:nvSpPr>
          <p:cNvPr id="24" name="Curved Down Arrow 23"/>
          <p:cNvSpPr/>
          <p:nvPr/>
        </p:nvSpPr>
        <p:spPr>
          <a:xfrm flipH="1">
            <a:off x="4821987" y="1691585"/>
            <a:ext cx="2472818" cy="822960"/>
          </a:xfrm>
          <a:prstGeom prst="curvedDownArrow">
            <a:avLst/>
          </a:prstGeom>
          <a:solidFill>
            <a:schemeClr val="accent5">
              <a:alpha val="5000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1600199"/>
            <a:ext cx="2472820" cy="574675"/>
          </a:xfrm>
        </p:spPr>
        <p:txBody>
          <a:bodyPr/>
          <a:lstStyle/>
          <a:p>
            <a:r>
              <a:rPr lang="en-US" dirty="0" smtClean="0"/>
              <a:t>Action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29014" y="1600199"/>
            <a:ext cx="2473912" cy="574675"/>
          </a:xfrm>
        </p:spPr>
        <p:txBody>
          <a:bodyPr/>
          <a:lstStyle/>
          <a:p>
            <a:r>
              <a:rPr lang="en-US" dirty="0" smtClean="0"/>
              <a:t>Event Queue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6058396" y="1600199"/>
            <a:ext cx="2476005" cy="5746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b="0" i="0" kern="1200" spc="3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20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8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Event Loop</a:t>
            </a:r>
            <a:endParaRPr lang="en-US" dirty="0"/>
          </a:p>
        </p:txBody>
      </p:sp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/>
          <a:srcRect t="-10158" b="-10158"/>
          <a:stretch>
            <a:fillRect/>
          </a:stretch>
        </p:blipFill>
        <p:spPr>
          <a:xfrm>
            <a:off x="6058396" y="2209800"/>
            <a:ext cx="2472820" cy="350520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2472819" cy="3505200"/>
          </a:xfrm>
        </p:spPr>
        <p:txBody>
          <a:bodyPr/>
          <a:lstStyle/>
          <a:p>
            <a:r>
              <a:rPr lang="en-US" dirty="0" err="1" smtClean="0"/>
              <a:t>onLoad</a:t>
            </a:r>
            <a:r>
              <a:rPr lang="en-US" dirty="0" smtClean="0"/>
              <a:t> event listener function executed.</a:t>
            </a:r>
          </a:p>
          <a:p>
            <a:r>
              <a:rPr lang="en-US" dirty="0" smtClean="0"/>
              <a:t>Function sets a timer for 30 seconds out.</a:t>
            </a:r>
            <a:endParaRPr lang="en-US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none" spc="50" baseline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JavaScript’s Event Queue Scenario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107" y="2456117"/>
            <a:ext cx="2467309" cy="301795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39009" y="4149793"/>
            <a:ext cx="101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30 sec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31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rved Down Arrow 12"/>
          <p:cNvSpPr/>
          <p:nvPr/>
        </p:nvSpPr>
        <p:spPr>
          <a:xfrm>
            <a:off x="1846010" y="1728768"/>
            <a:ext cx="2472818" cy="822960"/>
          </a:xfrm>
          <a:prstGeom prst="curvedDownArrow">
            <a:avLst/>
          </a:prstGeom>
          <a:solidFill>
            <a:schemeClr val="accent5">
              <a:alpha val="5000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09" y="4253538"/>
            <a:ext cx="1015960" cy="1461462"/>
          </a:xfrm>
          <a:prstGeom prst="rect">
            <a:avLst/>
          </a:prstGeom>
          <a:effectLst>
            <a:reflection stA="50000" endPos="75000" dist="12700" dir="5400000" sy="-100000" algn="bl" rotWithShape="0"/>
          </a:effectLst>
        </p:spPr>
      </p:pic>
      <p:sp>
        <p:nvSpPr>
          <p:cNvPr id="24" name="Curved Down Arrow 23"/>
          <p:cNvSpPr/>
          <p:nvPr/>
        </p:nvSpPr>
        <p:spPr>
          <a:xfrm flipH="1">
            <a:off x="4821987" y="1691585"/>
            <a:ext cx="2472818" cy="822960"/>
          </a:xfrm>
          <a:prstGeom prst="curvedDownArrow">
            <a:avLst/>
          </a:prstGeom>
          <a:solidFill>
            <a:schemeClr val="accent5">
              <a:alpha val="5000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1600199"/>
            <a:ext cx="2472820" cy="574675"/>
          </a:xfrm>
        </p:spPr>
        <p:txBody>
          <a:bodyPr/>
          <a:lstStyle/>
          <a:p>
            <a:r>
              <a:rPr lang="en-US" dirty="0" smtClean="0"/>
              <a:t>Action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29014" y="1600199"/>
            <a:ext cx="2473912" cy="574675"/>
          </a:xfrm>
        </p:spPr>
        <p:txBody>
          <a:bodyPr/>
          <a:lstStyle/>
          <a:p>
            <a:r>
              <a:rPr lang="en-US" dirty="0" smtClean="0"/>
              <a:t>Event Queue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6058396" y="1600199"/>
            <a:ext cx="2476005" cy="5746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b="0" i="0" kern="1200" spc="3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20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8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Event Loop</a:t>
            </a:r>
            <a:endParaRPr lang="en-US" dirty="0"/>
          </a:p>
        </p:txBody>
      </p:sp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/>
          <a:srcRect t="-10158" b="-10158"/>
          <a:stretch>
            <a:fillRect/>
          </a:stretch>
        </p:blipFill>
        <p:spPr>
          <a:xfrm>
            <a:off x="6058396" y="2209800"/>
            <a:ext cx="2472820" cy="350520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2472819" cy="3505200"/>
          </a:xfrm>
        </p:spPr>
        <p:txBody>
          <a:bodyPr/>
          <a:lstStyle/>
          <a:p>
            <a:r>
              <a:rPr lang="en-US" dirty="0" smtClean="0"/>
              <a:t>User clicks a button</a:t>
            </a:r>
            <a:endParaRPr lang="en-US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none" spc="50" baseline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JavaScript’s Event Queue Scenario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107" y="2456117"/>
            <a:ext cx="2467309" cy="30179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39009" y="4149793"/>
            <a:ext cx="101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15 sec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17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ent Arrow 8"/>
          <p:cNvSpPr/>
          <p:nvPr/>
        </p:nvSpPr>
        <p:spPr>
          <a:xfrm rot="20889424">
            <a:off x="1709968" y="2823275"/>
            <a:ext cx="1840033" cy="1528920"/>
          </a:xfrm>
          <a:prstGeom prst="bentArrow">
            <a:avLst>
              <a:gd name="adj1" fmla="val 15071"/>
              <a:gd name="adj2" fmla="val 16923"/>
              <a:gd name="adj3" fmla="val 20392"/>
              <a:gd name="adj4" fmla="val 90613"/>
            </a:avLst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09" y="4253538"/>
            <a:ext cx="1015960" cy="1461462"/>
          </a:xfrm>
          <a:prstGeom prst="rect">
            <a:avLst/>
          </a:prstGeom>
          <a:effectLst>
            <a:reflection stA="50000" endPos="75000" dist="12700" dir="5400000" sy="-100000" algn="bl" rotWithShape="0"/>
          </a:effec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1600199"/>
            <a:ext cx="2472820" cy="574675"/>
          </a:xfrm>
        </p:spPr>
        <p:txBody>
          <a:bodyPr/>
          <a:lstStyle/>
          <a:p>
            <a:r>
              <a:rPr lang="en-US" dirty="0" smtClean="0"/>
              <a:t>Action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29014" y="1600199"/>
            <a:ext cx="2473912" cy="574675"/>
          </a:xfrm>
        </p:spPr>
        <p:txBody>
          <a:bodyPr/>
          <a:lstStyle/>
          <a:p>
            <a:r>
              <a:rPr lang="en-US" dirty="0" smtClean="0"/>
              <a:t>Event Queue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6058396" y="1600199"/>
            <a:ext cx="2476005" cy="5746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b="0" i="0" kern="1200" spc="3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20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8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Event Loop</a:t>
            </a:r>
            <a:endParaRPr lang="en-US" dirty="0"/>
          </a:p>
        </p:txBody>
      </p:sp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/>
          <a:srcRect t="-10158" b="-10158"/>
          <a:stretch>
            <a:fillRect/>
          </a:stretch>
        </p:blipFill>
        <p:spPr>
          <a:xfrm>
            <a:off x="6058396" y="2209800"/>
            <a:ext cx="2472820" cy="350520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2472819" cy="3505200"/>
          </a:xfrm>
        </p:spPr>
        <p:txBody>
          <a:bodyPr/>
          <a:lstStyle/>
          <a:p>
            <a:r>
              <a:rPr lang="en-US" dirty="0" smtClean="0"/>
              <a:t>Click event listener shows an alert box.</a:t>
            </a:r>
          </a:p>
          <a:p>
            <a:r>
              <a:rPr lang="en-US" dirty="0" smtClean="0"/>
              <a:t>User waits 60 seconds before clicking ok.</a:t>
            </a:r>
            <a:endParaRPr lang="en-US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none" spc="50" baseline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JavaScript’s Event Queue Scenario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39009" y="4149793"/>
            <a:ext cx="101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0 sec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rot="2700000">
            <a:off x="6058396" y="3259499"/>
            <a:ext cx="26275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Blocked!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107" y="2441204"/>
            <a:ext cx="2467309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26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rved Down Arrow 14"/>
          <p:cNvSpPr/>
          <p:nvPr/>
        </p:nvSpPr>
        <p:spPr>
          <a:xfrm flipH="1">
            <a:off x="4821987" y="1691585"/>
            <a:ext cx="2472818" cy="822960"/>
          </a:xfrm>
          <a:prstGeom prst="curvedDownArrow">
            <a:avLst/>
          </a:prstGeom>
          <a:solidFill>
            <a:schemeClr val="accent5">
              <a:alpha val="5000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1600199"/>
            <a:ext cx="2472820" cy="574675"/>
          </a:xfrm>
        </p:spPr>
        <p:txBody>
          <a:bodyPr/>
          <a:lstStyle/>
          <a:p>
            <a:r>
              <a:rPr lang="en-US" dirty="0" smtClean="0"/>
              <a:t>Action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29014" y="1600199"/>
            <a:ext cx="2473912" cy="574675"/>
          </a:xfrm>
        </p:spPr>
        <p:txBody>
          <a:bodyPr/>
          <a:lstStyle/>
          <a:p>
            <a:r>
              <a:rPr lang="en-US" dirty="0" smtClean="0"/>
              <a:t>Event Queue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6058396" y="1600199"/>
            <a:ext cx="2476005" cy="5746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b="0" i="0" kern="1200" spc="3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20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8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Event Loop</a:t>
            </a:r>
            <a:endParaRPr lang="en-US" dirty="0"/>
          </a:p>
        </p:txBody>
      </p:sp>
      <p:pic>
        <p:nvPicPr>
          <p:cNvPr id="18" name="Content Placeholder 15"/>
          <p:cNvPicPr>
            <a:picLocks noChangeAspect="1"/>
          </p:cNvPicPr>
          <p:nvPr/>
        </p:nvPicPr>
        <p:blipFill>
          <a:blip r:embed="rId2"/>
          <a:srcRect t="-10158" b="-10158"/>
          <a:stretch>
            <a:fillRect/>
          </a:stretch>
        </p:blipFill>
        <p:spPr>
          <a:xfrm>
            <a:off x="6058396" y="2209800"/>
            <a:ext cx="2472820" cy="3505200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none" spc="50" baseline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JavaScript’s Event Queue Scenario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107" y="2441204"/>
            <a:ext cx="2467309" cy="305752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2472819" cy="3505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30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rved Down Arrow 23"/>
          <p:cNvSpPr/>
          <p:nvPr/>
        </p:nvSpPr>
        <p:spPr>
          <a:xfrm flipH="1">
            <a:off x="4821987" y="1691585"/>
            <a:ext cx="2472818" cy="822960"/>
          </a:xfrm>
          <a:prstGeom prst="curvedDownArrow">
            <a:avLst/>
          </a:prstGeom>
          <a:solidFill>
            <a:schemeClr val="accent5">
              <a:alpha val="50000"/>
            </a:schemeClr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1600199"/>
            <a:ext cx="2472820" cy="574675"/>
          </a:xfrm>
        </p:spPr>
        <p:txBody>
          <a:bodyPr/>
          <a:lstStyle/>
          <a:p>
            <a:r>
              <a:rPr lang="en-US" dirty="0" smtClean="0"/>
              <a:t>Action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29014" y="1600199"/>
            <a:ext cx="2473912" cy="574675"/>
          </a:xfrm>
        </p:spPr>
        <p:txBody>
          <a:bodyPr/>
          <a:lstStyle/>
          <a:p>
            <a:r>
              <a:rPr lang="en-US" dirty="0" smtClean="0"/>
              <a:t>Event Queue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6058396" y="1600199"/>
            <a:ext cx="2476005" cy="5746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b="0" i="0" kern="1200" spc="3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20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8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Event Loop</a:t>
            </a:r>
            <a:endParaRPr lang="en-US" dirty="0"/>
          </a:p>
        </p:txBody>
      </p:sp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/>
          <a:srcRect t="-10158" b="-10158"/>
          <a:stretch>
            <a:fillRect/>
          </a:stretch>
        </p:blipFill>
        <p:spPr>
          <a:xfrm>
            <a:off x="6058396" y="2209800"/>
            <a:ext cx="2472820" cy="350520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2472819" cy="3505200"/>
          </a:xfrm>
        </p:spPr>
        <p:txBody>
          <a:bodyPr/>
          <a:lstStyle/>
          <a:p>
            <a:r>
              <a:rPr lang="en-US" dirty="0" smtClean="0"/>
              <a:t>Timer event handler does it’s thing.</a:t>
            </a:r>
            <a:endParaRPr lang="en-US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none" spc="50" baseline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JavaScript’s Event Queue Scenario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107" y="2456117"/>
            <a:ext cx="2467309" cy="301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9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Threads with </a:t>
            </a:r>
            <a:r>
              <a:rPr lang="en-US" dirty="0" err="1" smtClean="0"/>
              <a:t>setInterval</a:t>
            </a:r>
            <a:r>
              <a:rPr lang="en-US" dirty="0" smtClean="0"/>
              <a:t>() and </a:t>
            </a:r>
            <a:r>
              <a:rPr lang="en-US" dirty="0" err="1" smtClean="0"/>
              <a:t>setTimeout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Timers don’t block the page’s thread</a:t>
            </a:r>
          </a:p>
          <a:p>
            <a:r>
              <a:rPr lang="en-US" dirty="0" smtClean="0"/>
              <a:t>When the timer’s event fires it is put into the Event Queue</a:t>
            </a:r>
          </a:p>
          <a:p>
            <a:r>
              <a:rPr lang="en-US" dirty="0" smtClean="0"/>
              <a:t>Event Loop gets to the event when it’s good and ready</a:t>
            </a:r>
          </a:p>
          <a:p>
            <a:r>
              <a:rPr lang="en-US" dirty="0" smtClean="0"/>
              <a:t>Timers are not precise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11" y="1984966"/>
            <a:ext cx="4886805" cy="399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54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Workers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Threading for JavaScript</a:t>
            </a:r>
          </a:p>
          <a:p>
            <a:r>
              <a:rPr lang="en-US" dirty="0" smtClean="0"/>
              <a:t>Does not block the main thread</a:t>
            </a:r>
          </a:p>
          <a:p>
            <a:r>
              <a:rPr lang="en-US" dirty="0" smtClean="0"/>
              <a:t>Worker has no access to DOM or anything not thread-safe</a:t>
            </a:r>
          </a:p>
          <a:p>
            <a:r>
              <a:rPr lang="en-US" dirty="0" smtClean="0"/>
              <a:t>Communication with workers is by passing messages</a:t>
            </a:r>
          </a:p>
          <a:p>
            <a:r>
              <a:rPr lang="en-US" dirty="0" smtClean="0"/>
              <a:t>Worker script must hosted in the same origin as the parent script</a:t>
            </a:r>
          </a:p>
          <a:p>
            <a:r>
              <a:rPr lang="en-US" dirty="0"/>
              <a:t>Use </a:t>
            </a:r>
            <a:r>
              <a:rPr lang="en-US" dirty="0" err="1" smtClean="0"/>
              <a:t>importScripts</a:t>
            </a:r>
            <a:r>
              <a:rPr lang="en-US" dirty="0" smtClean="0"/>
              <a:t>() to load required scripts.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72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99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599" y="1600200"/>
            <a:ext cx="7924801" cy="2764262"/>
          </a:xfrm>
        </p:spPr>
        <p:txBody>
          <a:bodyPr numCol="2" spcCol="365760"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1" i="1" dirty="0" err="1" smtClean="0"/>
              <a:t>array</a:t>
            </a:r>
            <a:r>
              <a:rPr lang="en-US" sz="1600" b="1" dirty="0" err="1" smtClean="0"/>
              <a:t>.some</a:t>
            </a:r>
            <a:r>
              <a:rPr lang="en-US" sz="1600" b="1" dirty="0" smtClean="0"/>
              <a:t>(callback[, </a:t>
            </a:r>
            <a:r>
              <a:rPr lang="en-US" sz="1600" b="1" dirty="0" err="1" smtClean="0"/>
              <a:t>thisObject</a:t>
            </a:r>
            <a:r>
              <a:rPr lang="en-US" sz="1600" b="1" dirty="0" smtClean="0"/>
              <a:t>])</a:t>
            </a:r>
          </a:p>
          <a:p>
            <a:pPr marL="457200" lvl="1" indent="0">
              <a:buNone/>
            </a:pPr>
            <a:r>
              <a:rPr lang="en-US" sz="1600" dirty="0" smtClean="0"/>
              <a:t>Returns false when callback </a:t>
            </a:r>
            <a:r>
              <a:rPr lang="en-US" sz="1600" dirty="0"/>
              <a:t>returns false for </a:t>
            </a:r>
            <a:r>
              <a:rPr lang="en-US" sz="1600" dirty="0" smtClean="0"/>
              <a:t>all elements in the array, otherwise true</a:t>
            </a:r>
          </a:p>
          <a:p>
            <a:pPr marL="0" indent="0">
              <a:buNone/>
            </a:pPr>
            <a:r>
              <a:rPr lang="en-US" sz="1600" b="1" i="1" dirty="0" err="1" smtClean="0"/>
              <a:t>array</a:t>
            </a:r>
            <a:r>
              <a:rPr lang="en-US" sz="1600" b="1" dirty="0" err="1" smtClean="0"/>
              <a:t>.every</a:t>
            </a:r>
            <a:r>
              <a:rPr lang="en-US" sz="1600" b="1" dirty="0" smtClean="0"/>
              <a:t>(</a:t>
            </a:r>
            <a:r>
              <a:rPr lang="en-US" sz="1600" b="1" dirty="0"/>
              <a:t>callback[, </a:t>
            </a:r>
            <a:r>
              <a:rPr lang="en-US" sz="1600" b="1" dirty="0" err="1"/>
              <a:t>thisObject</a:t>
            </a:r>
            <a:r>
              <a:rPr lang="en-US" sz="1600" b="1" dirty="0"/>
              <a:t>]</a:t>
            </a:r>
            <a:r>
              <a:rPr lang="en-US" sz="1600" b="1" dirty="0" smtClean="0"/>
              <a:t>)</a:t>
            </a:r>
            <a:endParaRPr lang="en-US" sz="1600" b="1" dirty="0"/>
          </a:p>
          <a:p>
            <a:pPr marL="457200" lvl="1" indent="0">
              <a:buNone/>
            </a:pPr>
            <a:r>
              <a:rPr lang="en-US" sz="1600" dirty="0"/>
              <a:t>Returns </a:t>
            </a:r>
            <a:r>
              <a:rPr lang="en-US" sz="1600" dirty="0" smtClean="0"/>
              <a:t>true when </a:t>
            </a:r>
            <a:r>
              <a:rPr lang="en-US" sz="1600" dirty="0"/>
              <a:t>callback returns </a:t>
            </a:r>
            <a:r>
              <a:rPr lang="en-US" sz="1600" dirty="0" smtClean="0"/>
              <a:t>true for </a:t>
            </a:r>
            <a:r>
              <a:rPr lang="en-US" sz="1600" dirty="0"/>
              <a:t>all elements in the array, otherwise </a:t>
            </a:r>
            <a:r>
              <a:rPr lang="en-US" sz="1600" dirty="0" smtClean="0"/>
              <a:t>false</a:t>
            </a:r>
          </a:p>
          <a:p>
            <a:pPr marL="0" indent="0">
              <a:buNone/>
            </a:pPr>
            <a:r>
              <a:rPr lang="en-US" sz="1600" b="1" i="1" dirty="0" err="1" smtClean="0"/>
              <a:t>array</a:t>
            </a:r>
            <a:r>
              <a:rPr lang="en-US" sz="1600" b="1" dirty="0" err="1" smtClean="0"/>
              <a:t>.filter</a:t>
            </a:r>
            <a:r>
              <a:rPr lang="en-US" sz="1600" b="1" dirty="0"/>
              <a:t>(callback[, </a:t>
            </a:r>
            <a:r>
              <a:rPr lang="en-US" sz="1600" b="1" dirty="0" err="1"/>
              <a:t>thisObject</a:t>
            </a:r>
            <a:r>
              <a:rPr lang="en-US" sz="1600" b="1" dirty="0"/>
              <a:t>]</a:t>
            </a:r>
            <a:r>
              <a:rPr lang="en-US" sz="1600" b="1" dirty="0" smtClean="0"/>
              <a:t>)</a:t>
            </a:r>
          </a:p>
          <a:p>
            <a:pPr marL="457200" lvl="1" indent="0">
              <a:buNone/>
            </a:pPr>
            <a:r>
              <a:rPr lang="en-US" sz="1600" dirty="0" smtClean="0"/>
              <a:t>Creates new array of values for all elements in array where callback returned true</a:t>
            </a:r>
          </a:p>
          <a:p>
            <a:pPr marL="0" indent="0">
              <a:buNone/>
            </a:pPr>
            <a:r>
              <a:rPr lang="en-US" sz="1600" b="1" i="1" dirty="0" err="1" smtClean="0"/>
              <a:t>array</a:t>
            </a:r>
            <a:r>
              <a:rPr lang="en-US" sz="1600" b="1" dirty="0" err="1" smtClean="0"/>
              <a:t>.map</a:t>
            </a:r>
            <a:r>
              <a:rPr lang="en-US" sz="1600" b="1" dirty="0" smtClean="0"/>
              <a:t>(</a:t>
            </a:r>
            <a:r>
              <a:rPr lang="en-US" sz="1600" b="1" dirty="0"/>
              <a:t>callback[, </a:t>
            </a:r>
            <a:r>
              <a:rPr lang="en-US" sz="1600" b="1" dirty="0" err="1"/>
              <a:t>thisObject</a:t>
            </a:r>
            <a:r>
              <a:rPr lang="en-US" sz="1600" b="1" dirty="0"/>
              <a:t>]</a:t>
            </a:r>
            <a:r>
              <a:rPr lang="en-US" sz="1600" b="1" dirty="0" smtClean="0"/>
              <a:t>)</a:t>
            </a:r>
          </a:p>
          <a:p>
            <a:pPr marL="457200" lvl="1" indent="0">
              <a:buNone/>
            </a:pPr>
            <a:r>
              <a:rPr lang="en-US" sz="1600" dirty="0" smtClean="0"/>
              <a:t>Creates new array of result of calling callback on each element in the arrays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 err="1" smtClean="0"/>
              <a:t>array.</a:t>
            </a:r>
            <a:r>
              <a:rPr lang="en-US" sz="1600" b="1" dirty="0" err="1"/>
              <a:t>forEach</a:t>
            </a:r>
            <a:r>
              <a:rPr lang="en-US" sz="1600" b="1" dirty="0"/>
              <a:t>(callback[, </a:t>
            </a:r>
            <a:r>
              <a:rPr lang="en-US" sz="1600" b="1" dirty="0" err="1"/>
              <a:t>thisObject</a:t>
            </a:r>
            <a:r>
              <a:rPr lang="en-US" sz="1600" b="1" dirty="0"/>
              <a:t>]</a:t>
            </a:r>
            <a:r>
              <a:rPr lang="en-US" sz="1600" b="1" dirty="0" smtClean="0"/>
              <a:t>)</a:t>
            </a:r>
          </a:p>
          <a:p>
            <a:pPr marL="457200" lvl="1" indent="0">
              <a:buNone/>
            </a:pPr>
            <a:r>
              <a:rPr lang="en-US" sz="1600" dirty="0" smtClean="0"/>
              <a:t>Calls callback once for each element in the array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609599" y="4480830"/>
            <a:ext cx="7924801" cy="1116530"/>
          </a:xfrm>
          <a:solidFill>
            <a:srgbClr val="FFFFFF"/>
          </a:solidFill>
        </p:spPr>
        <p:txBody>
          <a:bodyPr anchor="ctr">
            <a:normAutofit fontScale="92500" lnSpcReduction="20000"/>
          </a:bodyPr>
          <a:lstStyle/>
          <a:p>
            <a:pPr>
              <a:buFont typeface="+mj-lt"/>
              <a:buAutoNum type="arabicPeriod"/>
            </a:pPr>
            <a:r>
              <a:rPr lang="en-US" sz="1400" dirty="0">
                <a:solidFill>
                  <a:srgbClr val="3F7F5F"/>
                </a:solidFill>
                <a:latin typeface="Monaco"/>
              </a:rPr>
              <a:t>/* callback function */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highlight>
                  <a:srgbClr val="D4D4D4"/>
                </a:highlight>
                <a:latin typeface="Monaco"/>
              </a:rPr>
              <a:t>callback = </a:t>
            </a:r>
            <a:r>
              <a:rPr lang="en-US" sz="1400" b="1" dirty="0">
                <a:solidFill>
                  <a:srgbClr val="7F0055"/>
                </a:solidFill>
                <a:highlight>
                  <a:srgbClr val="D4D4D4"/>
                </a:highlight>
                <a:latin typeface="Monaco"/>
              </a:rPr>
              <a:t>function</a:t>
            </a:r>
            <a:r>
              <a:rPr lang="en-US" sz="1400" b="1" dirty="0">
                <a:solidFill>
                  <a:srgbClr val="000000"/>
                </a:solidFill>
                <a:highlight>
                  <a:srgbClr val="D4D4D4"/>
                </a:highlight>
                <a:latin typeface="Monaco"/>
              </a:rPr>
              <a:t>(value, index, 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D4D4D4"/>
                </a:highlight>
                <a:latin typeface="Monaco"/>
              </a:rPr>
              <a:t>arr</a:t>
            </a:r>
            <a:r>
              <a:rPr lang="en-US" sz="1400" b="1" dirty="0">
                <a:solidFill>
                  <a:srgbClr val="000000"/>
                </a:solidFill>
                <a:highlight>
                  <a:srgbClr val="D4D4D4"/>
                </a:highlight>
                <a:latin typeface="Monaco"/>
              </a:rPr>
              <a:t>){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400" dirty="0">
                <a:solidFill>
                  <a:srgbClr val="3F7F5F"/>
                </a:solidFill>
                <a:latin typeface="Monaco"/>
              </a:rPr>
              <a:t>// your logic 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Monaco"/>
              </a:rPr>
              <a:t>};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 </a:t>
            </a:r>
            <a:r>
              <a:rPr lang="en-US" dirty="0" smtClean="0"/>
              <a:t>Iterative Methods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17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rink-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081" y="1600200"/>
            <a:ext cx="4383230" cy="4010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6171725" cy="4114800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 err="1" smtClean="0"/>
              <a:t>array</a:t>
            </a:r>
            <a:r>
              <a:rPr lang="en-US" b="1" dirty="0" err="1" smtClean="0"/>
              <a:t>.reduce</a:t>
            </a:r>
            <a:r>
              <a:rPr lang="en-US" b="1" dirty="0" smtClean="0"/>
              <a:t>(callback[, </a:t>
            </a:r>
            <a:r>
              <a:rPr lang="en-US" b="1" dirty="0" err="1" smtClean="0"/>
              <a:t>initialValue</a:t>
            </a:r>
            <a:r>
              <a:rPr lang="en-US" b="1" dirty="0" smtClean="0"/>
              <a:t>])</a:t>
            </a:r>
          </a:p>
          <a:p>
            <a:pPr marL="457200" lvl="1" indent="0">
              <a:buNone/>
            </a:pPr>
            <a:r>
              <a:rPr lang="en-US" dirty="0" smtClean="0"/>
              <a:t>Iterate over an array from start to end while comparing the current value and the previous value.</a:t>
            </a:r>
          </a:p>
          <a:p>
            <a:pPr marL="0" indent="0">
              <a:buNone/>
            </a:pPr>
            <a:r>
              <a:rPr lang="en-US" b="1" i="1" dirty="0" err="1" smtClean="0"/>
              <a:t>array</a:t>
            </a:r>
            <a:r>
              <a:rPr lang="en-US" b="1" dirty="0" err="1" smtClean="0"/>
              <a:t>.reduceRight</a:t>
            </a:r>
            <a:r>
              <a:rPr lang="en-US" b="1" dirty="0" smtClean="0"/>
              <a:t>(</a:t>
            </a:r>
            <a:r>
              <a:rPr lang="en-US" b="1" dirty="0"/>
              <a:t>callback[, </a:t>
            </a:r>
            <a:r>
              <a:rPr lang="en-US" b="1" dirty="0" err="1"/>
              <a:t>initialValue</a:t>
            </a:r>
            <a:r>
              <a:rPr lang="en-US" b="1" dirty="0"/>
              <a:t>]</a:t>
            </a:r>
            <a:r>
              <a:rPr lang="en-US" b="1" dirty="0" smtClean="0"/>
              <a:t>)</a:t>
            </a:r>
          </a:p>
          <a:p>
            <a:pPr marL="400050" lvl="1" indent="0">
              <a:buNone/>
            </a:pPr>
            <a:r>
              <a:rPr lang="en-US" dirty="0" smtClean="0"/>
              <a:t>Iterate </a:t>
            </a:r>
            <a:r>
              <a:rPr lang="en-US" dirty="0"/>
              <a:t>over an array from </a:t>
            </a:r>
            <a:r>
              <a:rPr lang="en-US" dirty="0" smtClean="0"/>
              <a:t>end to start while </a:t>
            </a:r>
            <a:r>
              <a:rPr lang="en-US" dirty="0"/>
              <a:t>comparing the current value and the previous value.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09599" y="4480830"/>
            <a:ext cx="7924801" cy="111653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400" dirty="0" smtClean="0">
                <a:solidFill>
                  <a:srgbClr val="3F7F5F"/>
                </a:solidFill>
                <a:latin typeface="Monaco"/>
              </a:rPr>
              <a:t>/* callback function */</a:t>
            </a:r>
          </a:p>
          <a:p>
            <a:pPr>
              <a:buFont typeface="+mj-lt"/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highlight>
                  <a:srgbClr val="D4D4D4"/>
                </a:highlight>
                <a:latin typeface="Monaco"/>
              </a:rPr>
              <a:t>callback = </a:t>
            </a:r>
            <a:r>
              <a:rPr lang="en-US" sz="1400" b="1" dirty="0" smtClean="0">
                <a:solidFill>
                  <a:srgbClr val="7F0055"/>
                </a:solidFill>
                <a:highlight>
                  <a:srgbClr val="D4D4D4"/>
                </a:highlight>
                <a:latin typeface="Monaco"/>
              </a:rPr>
              <a:t>function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D4D4D4"/>
                </a:highlight>
                <a:latin typeface="Monaco"/>
              </a:rPr>
              <a:t>(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D4D4D4"/>
                </a:highlight>
                <a:latin typeface="Monaco"/>
              </a:rPr>
              <a:t>previousValue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D4D4D4"/>
                </a:highlight>
                <a:latin typeface="Monaco"/>
              </a:rPr>
              <a:t>,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D4D4D4"/>
                </a:highlight>
                <a:latin typeface="Monaco"/>
              </a:rPr>
              <a:t>currentValue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D4D4D4"/>
                </a:highlight>
                <a:latin typeface="Monaco"/>
              </a:rPr>
              <a:t>, index,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D4D4D4"/>
                </a:highlight>
                <a:latin typeface="Monaco"/>
              </a:rPr>
              <a:t>arr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D4D4D4"/>
                </a:highlight>
                <a:latin typeface="Monaco"/>
              </a:rPr>
              <a:t>){</a:t>
            </a:r>
          </a:p>
          <a:p>
            <a:pPr>
              <a:buFont typeface="+mj-lt"/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1400" dirty="0" smtClean="0">
                <a:solidFill>
                  <a:srgbClr val="3F7F5F"/>
                </a:solidFill>
                <a:latin typeface="Monaco"/>
              </a:rPr>
              <a:t>// your logic </a:t>
            </a:r>
          </a:p>
          <a:p>
            <a:pPr>
              <a:buFont typeface="+mj-lt"/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Monaco"/>
              </a:rPr>
              <a:t>};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92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/>
          <p:cNvPicPr>
            <a:picLocks noChangeAspect="1"/>
          </p:cNvPicPr>
          <p:nvPr/>
        </p:nvPicPr>
        <p:blipFill>
          <a:blip r:embed="rId2"/>
          <a:srcRect t="15385" b="15385"/>
          <a:stretch>
            <a:fillRect/>
          </a:stretch>
        </p:blipFill>
        <p:spPr>
          <a:xfrm>
            <a:off x="-1476511" y="0"/>
            <a:ext cx="13209116" cy="68585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Thoughts By Donald </a:t>
            </a:r>
            <a:r>
              <a:rPr lang="en-US" dirty="0" err="1" smtClean="0"/>
              <a:t>Rumsfield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dirty="0" smtClean="0"/>
              <a:t>Custom Software Done Right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100% Cash Back Guarantee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Set Your Own Rate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err="1" smtClean="0"/>
              <a:t>www.alagad.com</a:t>
            </a:r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46893325"/>
              </p:ext>
            </p:extLst>
          </p:nvPr>
        </p:nvGraphicFramePr>
        <p:xfrm>
          <a:off x="182195" y="1600200"/>
          <a:ext cx="8779610" cy="40997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6873"/>
                <a:gridCol w="5512737"/>
              </a:tblGrid>
              <a:tr h="1366589">
                <a:tc>
                  <a:txBody>
                    <a:bodyPr/>
                    <a:lstStyle/>
                    <a:p>
                      <a:r>
                        <a:rPr lang="en-US" sz="3000" b="1" dirty="0" smtClean="0"/>
                        <a:t>Known </a:t>
                      </a:r>
                      <a:r>
                        <a:rPr lang="en-US" sz="3000" b="1" dirty="0" err="1" smtClean="0"/>
                        <a:t>Knowns</a:t>
                      </a:r>
                      <a:endParaRPr lang="en-US" sz="3000" b="1" dirty="0"/>
                    </a:p>
                  </a:txBody>
                  <a:tcPr anchor="ctr"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Things you know you know</a:t>
                      </a:r>
                      <a:endParaRPr lang="en-US" sz="3000" dirty="0"/>
                    </a:p>
                  </a:txBody>
                  <a:tcPr anchor="ctr">
                    <a:solidFill>
                      <a:schemeClr val="bg1">
                        <a:alpha val="25000"/>
                      </a:schemeClr>
                    </a:solidFill>
                  </a:tcPr>
                </a:tc>
              </a:tr>
              <a:tr h="1366589">
                <a:tc>
                  <a:txBody>
                    <a:bodyPr/>
                    <a:lstStyle/>
                    <a:p>
                      <a:r>
                        <a:rPr lang="en-US" sz="3000" b="1" dirty="0" smtClean="0"/>
                        <a:t>Known</a:t>
                      </a:r>
                      <a:r>
                        <a:rPr lang="en-US" sz="3000" b="1" baseline="0" dirty="0" smtClean="0"/>
                        <a:t> Unknowns</a:t>
                      </a:r>
                      <a:endParaRPr lang="en-US" sz="3000" b="1" dirty="0"/>
                    </a:p>
                  </a:txBody>
                  <a:tcPr anchor="ctr"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Things you know</a:t>
                      </a:r>
                      <a:r>
                        <a:rPr lang="en-US" sz="3000" baseline="0" dirty="0" smtClean="0"/>
                        <a:t> you don</a:t>
                      </a:r>
                      <a:r>
                        <a:rPr lang="fr-FR" sz="3000" baseline="0" dirty="0" smtClean="0"/>
                        <a:t>’</a:t>
                      </a:r>
                      <a:r>
                        <a:rPr lang="en-US" sz="3000" baseline="0" dirty="0" smtClean="0"/>
                        <a:t>t know</a:t>
                      </a:r>
                      <a:endParaRPr lang="en-US" sz="3000" dirty="0"/>
                    </a:p>
                  </a:txBody>
                  <a:tcPr anchor="ctr">
                    <a:solidFill>
                      <a:schemeClr val="bg1">
                        <a:alpha val="25000"/>
                      </a:schemeClr>
                    </a:solidFill>
                  </a:tcPr>
                </a:tc>
              </a:tr>
              <a:tr h="1366589">
                <a:tc>
                  <a:txBody>
                    <a:bodyPr/>
                    <a:lstStyle/>
                    <a:p>
                      <a:r>
                        <a:rPr lang="en-US" sz="3000" b="1" dirty="0" smtClean="0"/>
                        <a:t>Unknown Unknowns</a:t>
                      </a:r>
                      <a:endParaRPr lang="en-US" sz="3000" b="1" dirty="0"/>
                    </a:p>
                  </a:txBody>
                  <a:tcPr anchor="ctr"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Things you don’t know you don’t know</a:t>
                      </a:r>
                      <a:endParaRPr lang="en-US" sz="3000" dirty="0"/>
                    </a:p>
                  </a:txBody>
                  <a:tcPr anchor="ctr">
                    <a:solidFill>
                      <a:schemeClr val="bg1">
                        <a:alpha val="2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5" name="Picture 14" descr="Alagad_Logo_Hor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311013"/>
            <a:ext cx="1375536" cy="41046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1415" y="4314651"/>
            <a:ext cx="9021171" cy="1356449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9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One of my favorite features right now</a:t>
            </a:r>
          </a:p>
          <a:p>
            <a:r>
              <a:rPr lang="en-US" dirty="0" smtClean="0"/>
              <a:t>Create an array of a known data type: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nt8, uint8, int16, uint16, int32, uint32, float32, float64</a:t>
            </a:r>
          </a:p>
          <a:p>
            <a:r>
              <a:rPr lang="en-US" dirty="0" smtClean="0"/>
              <a:t>Must be a known size</a:t>
            </a:r>
          </a:p>
          <a:p>
            <a:r>
              <a:rPr lang="en-US" dirty="0" smtClean="0"/>
              <a:t>Typed arrays use (and can share) an underlying buffer</a:t>
            </a:r>
          </a:p>
          <a:p>
            <a:r>
              <a:rPr lang="en-US" dirty="0" smtClean="0"/>
              <a:t>Undefined elements are 0</a:t>
            </a:r>
          </a:p>
          <a:p>
            <a:r>
              <a:rPr lang="en-US" dirty="0" smtClean="0"/>
              <a:t>Fast!!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-3787" r="-3787"/>
          <a:stretch>
            <a:fillRect/>
          </a:stretch>
        </p:blipFill>
        <p:spPr>
          <a:xfrm>
            <a:off x="4343401" y="517818"/>
            <a:ext cx="4681926" cy="519718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Typed Arrays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390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Things To Check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 numCol="2" spcCol="365760">
            <a:noAutofit/>
          </a:bodyPr>
          <a:lstStyle/>
          <a:p>
            <a:pPr marL="0" indent="0">
              <a:buNone/>
            </a:pPr>
            <a:r>
              <a:rPr lang="en-US" sz="1600" b="1" dirty="0"/>
              <a:t>Local Storage</a:t>
            </a:r>
          </a:p>
          <a:p>
            <a:r>
              <a:rPr lang="en-US" sz="1600" dirty="0" smtClean="0"/>
              <a:t>Read and write data locally, but not as cookies</a:t>
            </a:r>
          </a:p>
          <a:p>
            <a:pPr marL="0" indent="0">
              <a:buNone/>
            </a:pPr>
            <a:r>
              <a:rPr lang="en-US" sz="1600" dirty="0" err="1" smtClean="0"/>
              <a:t>WebSQL</a:t>
            </a:r>
            <a:endParaRPr lang="en-US" sz="1600" dirty="0" smtClean="0"/>
          </a:p>
          <a:p>
            <a:r>
              <a:rPr lang="en-US" sz="1600" dirty="0" smtClean="0"/>
              <a:t>A </a:t>
            </a:r>
            <a:r>
              <a:rPr lang="en-US" sz="1600" dirty="0" err="1" smtClean="0"/>
              <a:t>SQLLite</a:t>
            </a:r>
            <a:r>
              <a:rPr lang="en-US" sz="1600" dirty="0" smtClean="0"/>
              <a:t> database built right into the browser</a:t>
            </a:r>
          </a:p>
          <a:p>
            <a:pPr marL="0" indent="0">
              <a:buNone/>
            </a:pPr>
            <a:r>
              <a:rPr lang="en-US" sz="1600" dirty="0" smtClean="0"/>
              <a:t>Strict Mode</a:t>
            </a:r>
          </a:p>
          <a:p>
            <a:r>
              <a:rPr lang="en-US" sz="1600" dirty="0" smtClean="0"/>
              <a:t>A restricted subset of JavaScript with intentionally different </a:t>
            </a:r>
            <a:r>
              <a:rPr lang="en-US" sz="1600" dirty="0" err="1" smtClean="0"/>
              <a:t>symantics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Named Blocks</a:t>
            </a:r>
          </a:p>
          <a:p>
            <a:r>
              <a:rPr lang="en-US" sz="1600" dirty="0" smtClean="0"/>
              <a:t>You can name blocks of code and use those as targets from break and continue statements</a:t>
            </a:r>
          </a:p>
          <a:p>
            <a:pPr marL="0" indent="0">
              <a:buNone/>
            </a:pPr>
            <a:r>
              <a:rPr lang="en-US" sz="1600" dirty="0" err="1" smtClean="0"/>
              <a:t>ECMAScript</a:t>
            </a:r>
            <a:r>
              <a:rPr lang="en-US" sz="1600" dirty="0" smtClean="0"/>
              <a:t> Harmony</a:t>
            </a:r>
          </a:p>
          <a:p>
            <a:r>
              <a:rPr lang="en-US" sz="1600" dirty="0" smtClean="0"/>
              <a:t>The next version of </a:t>
            </a:r>
            <a:r>
              <a:rPr lang="en-US" sz="1600" dirty="0" err="1" smtClean="0"/>
              <a:t>ECMAScript</a:t>
            </a:r>
            <a:r>
              <a:rPr lang="en-US" sz="1600" dirty="0"/>
              <a:t> </a:t>
            </a:r>
            <a:r>
              <a:rPr lang="en-US" sz="1600" dirty="0" smtClean="0"/>
              <a:t>(and JavaScript)</a:t>
            </a:r>
          </a:p>
          <a:p>
            <a:pPr marL="0" indent="0">
              <a:buNone/>
            </a:pPr>
            <a:r>
              <a:rPr lang="en-US" sz="1600" dirty="0" smtClean="0"/>
              <a:t>Iterators, Generators, Yield, and Comprehensions</a:t>
            </a:r>
          </a:p>
          <a:p>
            <a:r>
              <a:rPr lang="en-US" sz="1600" dirty="0" smtClean="0"/>
              <a:t>Iterate over objects and generate values (future feature)</a:t>
            </a:r>
          </a:p>
          <a:p>
            <a:pPr marL="0" indent="0">
              <a:buNone/>
            </a:pPr>
            <a:r>
              <a:rPr lang="en-US" sz="1600" dirty="0" smtClean="0"/>
              <a:t>Named Anonymous Functions</a:t>
            </a:r>
          </a:p>
          <a:p>
            <a:r>
              <a:rPr lang="en-US" sz="1600" dirty="0" smtClean="0"/>
              <a:t>Useful for recursion</a:t>
            </a:r>
          </a:p>
          <a:p>
            <a:pPr marL="0" indent="0">
              <a:buNone/>
            </a:pPr>
            <a:r>
              <a:rPr lang="en-US" sz="1600" dirty="0" smtClean="0"/>
              <a:t>Much, much more</a:t>
            </a:r>
          </a:p>
          <a:p>
            <a:r>
              <a:rPr lang="en-US" sz="1600" dirty="0" smtClean="0"/>
              <a:t>The JavaScript ecosystem is incredibly rich!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1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&amp; Answers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710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straction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0" b="15410"/>
          <a:stretch>
            <a:fillRect/>
          </a:stretch>
        </p:blipFill>
        <p:spPr>
          <a:xfrm>
            <a:off x="-137765" y="1212145"/>
            <a:ext cx="9419530" cy="489091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356350"/>
            <a:ext cx="792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dirty="0" smtClean="0"/>
            </a:lvl1pPr>
          </a:lstStyle>
          <a:p>
            <a:r>
              <a:rPr lang="en-US" dirty="0" smtClean="0"/>
              <a:t>Custom Software Done Right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100% Cash Back Guarantee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smtClean="0"/>
              <a:t>Set Your Own Rate</a:t>
            </a:r>
            <a:r>
              <a:rPr lang="en-US" dirty="0" smtClean="0">
                <a:latin typeface="Arial"/>
                <a:cs typeface="Arial"/>
              </a:rPr>
              <a:t>   –   </a:t>
            </a:r>
            <a:r>
              <a:rPr lang="en-US" dirty="0" err="1" smtClean="0"/>
              <a:t>www.alagad.com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77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 rot="20736179">
            <a:off x="3965329" y="-1237167"/>
            <a:ext cx="761987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smtClean="0">
                <a:solidFill>
                  <a:schemeClr val="tx1">
                    <a:alpha val="34000"/>
                  </a:schemeClr>
                </a:solidFill>
                <a:latin typeface="Brush Script Std"/>
                <a:cs typeface="Brush Script Std"/>
              </a:rPr>
              <a:t>2.0</a:t>
            </a:r>
            <a:endParaRPr lang="en-US" sz="30000" dirty="0">
              <a:solidFill>
                <a:schemeClr val="tx1">
                  <a:alpha val="34000"/>
                </a:schemeClr>
              </a:solidFill>
              <a:latin typeface="Brush Script Std"/>
              <a:cs typeface="Brush Script St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46" y="3072372"/>
            <a:ext cx="2770909" cy="161636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0" y="476955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Custom Software Done Right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Solid Process, proven results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39385" y="476955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100% Cash Back Guarantee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Yes, you read that right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0" y="476955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 Your Own Rate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Yes, you read that </a:t>
            </a:r>
            <a:r>
              <a:rPr lang="en-US" dirty="0" smtClean="0"/>
              <a:t>right too</a:t>
            </a:r>
            <a:endParaRPr lang="en-US" dirty="0"/>
          </a:p>
        </p:txBody>
      </p:sp>
      <p:pic>
        <p:nvPicPr>
          <p:cNvPr id="13" name="Picture 12" descr="Alagad_Logo_Hor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0" y="788441"/>
            <a:ext cx="4876734" cy="14552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545" y="3072372"/>
            <a:ext cx="2770909" cy="1616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46" y="3072372"/>
            <a:ext cx="2770909" cy="161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1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smtClean="0"/>
              <a:t>Desktop Browsers</a:t>
            </a:r>
          </a:p>
          <a:p>
            <a:r>
              <a:rPr lang="en-US" sz="2400" dirty="0" smtClean="0"/>
              <a:t>Desktop Apps </a:t>
            </a:r>
          </a:p>
          <a:p>
            <a:r>
              <a:rPr lang="en-US" sz="2400" dirty="0" smtClean="0"/>
              <a:t>Mobile Browsers</a:t>
            </a:r>
          </a:p>
          <a:p>
            <a:r>
              <a:rPr lang="en-US" sz="2400" dirty="0" smtClean="0"/>
              <a:t>Mobile Apps </a:t>
            </a:r>
          </a:p>
          <a:p>
            <a:r>
              <a:rPr lang="en-US" sz="2400" dirty="0" smtClean="0"/>
              <a:t>TVs</a:t>
            </a:r>
          </a:p>
          <a:p>
            <a:r>
              <a:rPr lang="en-US" sz="2400" dirty="0" smtClean="0"/>
              <a:t>Set Top Boxes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PDFs</a:t>
            </a:r>
            <a:endParaRPr lang="en-US" sz="2400" dirty="0"/>
          </a:p>
          <a:p>
            <a:r>
              <a:rPr lang="en-US" sz="2400" dirty="0"/>
              <a:t>B</a:t>
            </a:r>
            <a:r>
              <a:rPr lang="en-US" sz="2400" dirty="0" smtClean="0"/>
              <a:t>rowser extensions</a:t>
            </a:r>
          </a:p>
          <a:p>
            <a:r>
              <a:rPr lang="en-US" sz="2400" dirty="0"/>
              <a:t>D</a:t>
            </a:r>
            <a:r>
              <a:rPr lang="en-US" sz="2400" dirty="0" smtClean="0"/>
              <a:t>esktop widgets</a:t>
            </a:r>
            <a:endParaRPr lang="en-US" sz="2400" dirty="0"/>
          </a:p>
          <a:p>
            <a:r>
              <a:rPr lang="en-US" sz="2400" dirty="0" smtClean="0"/>
              <a:t>Software Suites</a:t>
            </a:r>
          </a:p>
          <a:p>
            <a:r>
              <a:rPr lang="en-US" sz="2400" dirty="0" smtClean="0"/>
              <a:t>Game Engine</a:t>
            </a:r>
          </a:p>
          <a:p>
            <a:r>
              <a:rPr lang="en-US" sz="2400" dirty="0" smtClean="0"/>
              <a:t>More…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Is </a:t>
            </a:r>
            <a:r>
              <a:rPr lang="en-US" dirty="0" err="1" smtClean="0"/>
              <a:t>Freakin</a:t>
            </a:r>
            <a:r>
              <a:rPr lang="en-US" dirty="0" smtClean="0"/>
              <a:t>’ </a:t>
            </a:r>
            <a:r>
              <a:rPr lang="en-US" i="1" dirty="0" smtClean="0"/>
              <a:t>Everywhere!</a:t>
            </a:r>
            <a:endParaRPr lang="en-US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99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" y="3810"/>
            <a:ext cx="9127067" cy="684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525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 smtClean="0"/>
              <a:t>Different </a:t>
            </a:r>
            <a:r>
              <a:rPr lang="en-US" dirty="0"/>
              <a:t>types are always </a:t>
            </a:r>
            <a:r>
              <a:rPr lang="en-US" dirty="0" smtClean="0"/>
              <a:t>false</a:t>
            </a:r>
          </a:p>
          <a:p>
            <a:r>
              <a:rPr lang="en-US" dirty="0" smtClean="0"/>
              <a:t>More explicit and less ambiguous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Works fine when operands are of the same type</a:t>
            </a:r>
          </a:p>
          <a:p>
            <a:r>
              <a:rPr lang="en-US" dirty="0" smtClean="0"/>
              <a:t>If not, it converts types </a:t>
            </a:r>
          </a:p>
          <a:p>
            <a:r>
              <a:rPr lang="en-US" dirty="0" smtClean="0"/>
              <a:t>Can be confusing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Coercion In Equality Operators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==  and !</a:t>
            </a:r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=== and !==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5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solidFill>
            <a:schemeClr val="tx1"/>
          </a:solidFill>
        </p:spPr>
        <p:txBody>
          <a:bodyPr>
            <a:normAutofit fontScale="77500" lnSpcReduction="20000"/>
          </a:bodyPr>
          <a:lstStyle/>
          <a:p>
            <a:pPr>
              <a:buFont typeface="+mj-lt"/>
              <a:buAutoNum type="arabicPeriod"/>
            </a:pPr>
            <a:r>
              <a:rPr lang="tr-TR" dirty="0" smtClean="0">
                <a:solidFill>
                  <a:srgbClr val="2A00FF"/>
                </a:solidFill>
                <a:latin typeface="Monaco"/>
              </a:rPr>
              <a:t>'</a:t>
            </a:r>
            <a:r>
              <a:rPr lang="tr-TR" dirty="0">
                <a:solidFill>
                  <a:srgbClr val="2A00FF"/>
                </a:solidFill>
                <a:latin typeface="Monaco"/>
              </a:rPr>
              <a:t>'</a:t>
            </a:r>
            <a:r>
              <a:rPr lang="tr-TR" dirty="0">
                <a:solidFill>
                  <a:srgbClr val="000000"/>
                </a:solidFill>
                <a:latin typeface="Monaco"/>
              </a:rPr>
              <a:t> </a:t>
            </a:r>
            <a:r>
              <a:rPr lang="tr-TR" dirty="0" smtClean="0">
                <a:solidFill>
                  <a:srgbClr val="000000"/>
                </a:solidFill>
                <a:latin typeface="Monaco"/>
              </a:rPr>
              <a:t>=== </a:t>
            </a:r>
            <a:r>
              <a:rPr lang="tr-TR" dirty="0">
                <a:solidFill>
                  <a:srgbClr val="2A00FF"/>
                </a:solidFill>
                <a:latin typeface="Monaco"/>
              </a:rPr>
              <a:t>'0'</a:t>
            </a:r>
            <a:r>
              <a:rPr lang="tr-TR" dirty="0">
                <a:solidFill>
                  <a:srgbClr val="000000"/>
                </a:solidFill>
                <a:latin typeface="Monaco"/>
              </a:rPr>
              <a:t>           </a:t>
            </a:r>
            <a:r>
              <a:rPr lang="tr-TR" dirty="0">
                <a:solidFill>
                  <a:srgbClr val="3F7F5F"/>
                </a:solidFill>
                <a:latin typeface="Monaco"/>
              </a:rPr>
              <a:t>// </a:t>
            </a:r>
            <a:r>
              <a:rPr lang="tr-TR" dirty="0" err="1">
                <a:solidFill>
                  <a:srgbClr val="3F7F5F"/>
                </a:solidFill>
                <a:latin typeface="Monaco"/>
              </a:rPr>
              <a:t>false</a:t>
            </a:r>
            <a:endParaRPr lang="tr-TR" dirty="0">
              <a:solidFill>
                <a:srgbClr val="3F7F5F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fr-FR" dirty="0">
                <a:solidFill>
                  <a:srgbClr val="000000"/>
                </a:solidFill>
                <a:latin typeface="Monaco"/>
              </a:rPr>
              <a:t>0 =</a:t>
            </a:r>
            <a:r>
              <a:rPr lang="fr-FR" dirty="0" smtClean="0">
                <a:solidFill>
                  <a:srgbClr val="000000"/>
                </a:solidFill>
                <a:latin typeface="Monaco"/>
              </a:rPr>
              <a:t>=</a:t>
            </a:r>
            <a:r>
              <a:rPr lang="tr-TR" dirty="0">
                <a:solidFill>
                  <a:srgbClr val="000000"/>
                </a:solidFill>
                <a:latin typeface="Monaco"/>
              </a:rPr>
              <a:t>=</a:t>
            </a:r>
            <a:r>
              <a:rPr lang="fr-FR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fr-FR" dirty="0">
                <a:solidFill>
                  <a:srgbClr val="2A00FF"/>
                </a:solidFill>
                <a:latin typeface="Monaco"/>
              </a:rPr>
              <a:t>''</a:t>
            </a:r>
            <a:r>
              <a:rPr lang="fr-FR" dirty="0">
                <a:solidFill>
                  <a:srgbClr val="000000"/>
                </a:solidFill>
                <a:latin typeface="Monaco"/>
              </a:rPr>
              <a:t>             </a:t>
            </a:r>
            <a:r>
              <a:rPr lang="fr-FR" dirty="0">
                <a:solidFill>
                  <a:srgbClr val="3F7F5F"/>
                </a:solidFill>
                <a:latin typeface="Monaco"/>
              </a:rPr>
              <a:t>// </a:t>
            </a:r>
            <a:r>
              <a:rPr lang="tr-TR" dirty="0" err="1">
                <a:solidFill>
                  <a:srgbClr val="3F7F5F"/>
                </a:solidFill>
                <a:latin typeface="Monaco"/>
              </a:rPr>
              <a:t>false</a:t>
            </a:r>
            <a:endParaRPr lang="fr-FR" dirty="0">
              <a:solidFill>
                <a:srgbClr val="3F7F5F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tr-TR" dirty="0">
                <a:solidFill>
                  <a:srgbClr val="000000"/>
                </a:solidFill>
                <a:latin typeface="Monaco"/>
              </a:rPr>
              <a:t>0 =</a:t>
            </a:r>
            <a:r>
              <a:rPr lang="tr-TR" dirty="0" smtClean="0">
                <a:solidFill>
                  <a:srgbClr val="000000"/>
                </a:solidFill>
                <a:latin typeface="Monaco"/>
              </a:rPr>
              <a:t>=</a:t>
            </a:r>
            <a:r>
              <a:rPr lang="tr-TR" dirty="0">
                <a:solidFill>
                  <a:srgbClr val="000000"/>
                </a:solidFill>
                <a:latin typeface="Monaco"/>
              </a:rPr>
              <a:t>=</a:t>
            </a:r>
            <a:r>
              <a:rPr lang="tr-TR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tr-TR" dirty="0">
                <a:solidFill>
                  <a:srgbClr val="2A00FF"/>
                </a:solidFill>
                <a:latin typeface="Monaco"/>
              </a:rPr>
              <a:t>'0'</a:t>
            </a:r>
            <a:r>
              <a:rPr lang="tr-TR" dirty="0">
                <a:solidFill>
                  <a:srgbClr val="000000"/>
                </a:solidFill>
                <a:latin typeface="Monaco"/>
              </a:rPr>
              <a:t>            </a:t>
            </a:r>
            <a:r>
              <a:rPr lang="tr-TR" dirty="0">
                <a:solidFill>
                  <a:srgbClr val="3F7F5F"/>
                </a:solidFill>
                <a:latin typeface="Monaco"/>
              </a:rPr>
              <a:t>// </a:t>
            </a:r>
            <a:r>
              <a:rPr lang="tr-TR" dirty="0" err="1">
                <a:solidFill>
                  <a:srgbClr val="3F7F5F"/>
                </a:solidFill>
                <a:latin typeface="Monaco"/>
              </a:rPr>
              <a:t>false</a:t>
            </a:r>
            <a:endParaRPr lang="tr-TR" dirty="0">
              <a:solidFill>
                <a:srgbClr val="3F7F5F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endParaRPr lang="tr-TR" dirty="0"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tr-TR" dirty="0" err="1">
                <a:solidFill>
                  <a:srgbClr val="7F0055"/>
                </a:solidFill>
                <a:latin typeface="Monaco"/>
              </a:rPr>
              <a:t>false</a:t>
            </a:r>
            <a:r>
              <a:rPr lang="tr-TR" dirty="0">
                <a:solidFill>
                  <a:srgbClr val="000000"/>
                </a:solidFill>
                <a:latin typeface="Monaco"/>
              </a:rPr>
              <a:t> =</a:t>
            </a:r>
            <a:r>
              <a:rPr lang="tr-TR" dirty="0" smtClean="0">
                <a:solidFill>
                  <a:srgbClr val="000000"/>
                </a:solidFill>
                <a:latin typeface="Monaco"/>
              </a:rPr>
              <a:t>=</a:t>
            </a:r>
            <a:r>
              <a:rPr lang="tr-TR" dirty="0">
                <a:solidFill>
                  <a:srgbClr val="000000"/>
                </a:solidFill>
                <a:latin typeface="Monaco"/>
              </a:rPr>
              <a:t>= </a:t>
            </a:r>
            <a:r>
              <a:rPr lang="tr-TR" dirty="0">
                <a:solidFill>
                  <a:srgbClr val="2A00FF"/>
                </a:solidFill>
                <a:latin typeface="Monaco"/>
              </a:rPr>
              <a:t>'</a:t>
            </a:r>
            <a:r>
              <a:rPr lang="tr-TR" dirty="0" err="1">
                <a:solidFill>
                  <a:srgbClr val="2A00FF"/>
                </a:solidFill>
                <a:latin typeface="Monaco"/>
              </a:rPr>
              <a:t>false</a:t>
            </a:r>
            <a:r>
              <a:rPr lang="tr-TR" dirty="0">
                <a:solidFill>
                  <a:srgbClr val="2A00FF"/>
                </a:solidFill>
                <a:latin typeface="Monaco"/>
              </a:rPr>
              <a:t>'</a:t>
            </a:r>
            <a:r>
              <a:rPr lang="tr-TR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tr-TR" dirty="0">
                <a:solidFill>
                  <a:srgbClr val="3F7F5F"/>
                </a:solidFill>
                <a:latin typeface="Monaco"/>
              </a:rPr>
              <a:t>// </a:t>
            </a:r>
            <a:r>
              <a:rPr lang="tr-TR" dirty="0" err="1">
                <a:solidFill>
                  <a:srgbClr val="3F7F5F"/>
                </a:solidFill>
                <a:latin typeface="Monaco"/>
              </a:rPr>
              <a:t>false</a:t>
            </a:r>
            <a:endParaRPr lang="tr-TR" dirty="0">
              <a:solidFill>
                <a:srgbClr val="3F7F5F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da-DK" dirty="0">
                <a:solidFill>
                  <a:srgbClr val="7F0055"/>
                </a:solidFill>
                <a:latin typeface="Monaco"/>
              </a:rPr>
              <a:t>false</a:t>
            </a:r>
            <a:r>
              <a:rPr lang="da-DK" dirty="0">
                <a:solidFill>
                  <a:srgbClr val="000000"/>
                </a:solidFill>
                <a:latin typeface="Monaco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/>
              </a:rPr>
              <a:t>=</a:t>
            </a:r>
            <a:r>
              <a:rPr lang="tr-TR" dirty="0">
                <a:solidFill>
                  <a:srgbClr val="000000"/>
                </a:solidFill>
                <a:latin typeface="Monaco"/>
              </a:rPr>
              <a:t>=</a:t>
            </a:r>
            <a:r>
              <a:rPr lang="da-DK" dirty="0" smtClean="0">
                <a:solidFill>
                  <a:srgbClr val="000000"/>
                </a:solidFill>
                <a:latin typeface="Monaco"/>
              </a:rPr>
              <a:t>= </a:t>
            </a:r>
            <a:r>
              <a:rPr lang="da-DK" dirty="0">
                <a:solidFill>
                  <a:srgbClr val="2A00FF"/>
                </a:solidFill>
                <a:latin typeface="Monaco"/>
              </a:rPr>
              <a:t>'0'</a:t>
            </a:r>
            <a:r>
              <a:rPr lang="da-DK" dirty="0">
                <a:solidFill>
                  <a:srgbClr val="000000"/>
                </a:solidFill>
                <a:latin typeface="Monaco"/>
              </a:rPr>
              <a:t>        </a:t>
            </a:r>
            <a:r>
              <a:rPr lang="da-DK" dirty="0">
                <a:solidFill>
                  <a:srgbClr val="3F7F5F"/>
                </a:solidFill>
                <a:latin typeface="Monaco"/>
              </a:rPr>
              <a:t>// </a:t>
            </a:r>
            <a:r>
              <a:rPr lang="tr-TR" dirty="0" err="1">
                <a:solidFill>
                  <a:srgbClr val="3F7F5F"/>
                </a:solidFill>
                <a:latin typeface="Monaco"/>
              </a:rPr>
              <a:t>false</a:t>
            </a:r>
            <a:endParaRPr lang="da-DK" dirty="0">
              <a:solidFill>
                <a:srgbClr val="3F7F5F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endParaRPr lang="da-DK" dirty="0"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da-DK" dirty="0">
                <a:solidFill>
                  <a:srgbClr val="7F0055"/>
                </a:solidFill>
                <a:latin typeface="Monaco"/>
              </a:rPr>
              <a:t>false</a:t>
            </a:r>
            <a:r>
              <a:rPr lang="da-DK" dirty="0">
                <a:solidFill>
                  <a:srgbClr val="000000"/>
                </a:solidFill>
                <a:latin typeface="Monaco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/>
              </a:rPr>
              <a:t>=</a:t>
            </a:r>
            <a:r>
              <a:rPr lang="tr-TR" dirty="0">
                <a:solidFill>
                  <a:srgbClr val="000000"/>
                </a:solidFill>
                <a:latin typeface="Monaco"/>
              </a:rPr>
              <a:t>=</a:t>
            </a:r>
            <a:r>
              <a:rPr lang="da-DK" dirty="0" smtClean="0">
                <a:solidFill>
                  <a:srgbClr val="000000"/>
                </a:solidFill>
                <a:latin typeface="Monaco"/>
              </a:rPr>
              <a:t>= </a:t>
            </a:r>
            <a:r>
              <a:rPr lang="da-DK" dirty="0" err="1">
                <a:solidFill>
                  <a:srgbClr val="7F0055"/>
                </a:solidFill>
                <a:latin typeface="Monaco"/>
              </a:rPr>
              <a:t>undefined</a:t>
            </a:r>
            <a:r>
              <a:rPr lang="da-DK" dirty="0">
                <a:solidFill>
                  <a:srgbClr val="000000"/>
                </a:solidFill>
                <a:latin typeface="Monaco"/>
              </a:rPr>
              <a:t>  </a:t>
            </a:r>
            <a:r>
              <a:rPr lang="da-DK" dirty="0">
                <a:solidFill>
                  <a:srgbClr val="3F7F5F"/>
                </a:solidFill>
                <a:latin typeface="Monaco"/>
              </a:rPr>
              <a:t>// false</a:t>
            </a:r>
          </a:p>
          <a:p>
            <a:pPr>
              <a:buFont typeface="+mj-lt"/>
              <a:buAutoNum type="arabicPeriod"/>
            </a:pPr>
            <a:r>
              <a:rPr lang="da-DK" dirty="0">
                <a:solidFill>
                  <a:srgbClr val="7F0055"/>
                </a:solidFill>
                <a:latin typeface="Monaco"/>
              </a:rPr>
              <a:t>false</a:t>
            </a:r>
            <a:r>
              <a:rPr lang="da-DK" dirty="0">
                <a:solidFill>
                  <a:srgbClr val="000000"/>
                </a:solidFill>
                <a:latin typeface="Monaco"/>
              </a:rPr>
              <a:t> </a:t>
            </a:r>
            <a:r>
              <a:rPr lang="tr-TR" dirty="0">
                <a:solidFill>
                  <a:srgbClr val="000000"/>
                </a:solidFill>
                <a:latin typeface="Monaco"/>
              </a:rPr>
              <a:t>=</a:t>
            </a:r>
            <a:r>
              <a:rPr lang="da-DK" dirty="0" smtClean="0">
                <a:solidFill>
                  <a:srgbClr val="000000"/>
                </a:solidFill>
                <a:latin typeface="Monaco"/>
              </a:rPr>
              <a:t>=</a:t>
            </a:r>
            <a:r>
              <a:rPr lang="da-DK" dirty="0">
                <a:solidFill>
                  <a:srgbClr val="000000"/>
                </a:solidFill>
                <a:latin typeface="Monaco"/>
              </a:rPr>
              <a:t>= </a:t>
            </a:r>
            <a:r>
              <a:rPr lang="da-DK" dirty="0" err="1">
                <a:solidFill>
                  <a:srgbClr val="7F0055"/>
                </a:solidFill>
                <a:latin typeface="Monaco"/>
              </a:rPr>
              <a:t>null</a:t>
            </a:r>
            <a:r>
              <a:rPr lang="da-DK" dirty="0">
                <a:solidFill>
                  <a:srgbClr val="000000"/>
                </a:solidFill>
                <a:latin typeface="Monaco"/>
              </a:rPr>
              <a:t>       </a:t>
            </a:r>
            <a:r>
              <a:rPr lang="da-DK" dirty="0">
                <a:solidFill>
                  <a:srgbClr val="3F7F5F"/>
                </a:solidFill>
                <a:latin typeface="Monaco"/>
              </a:rPr>
              <a:t>// false</a:t>
            </a:r>
          </a:p>
          <a:p>
            <a:pPr>
              <a:buFont typeface="+mj-lt"/>
              <a:buAutoNum type="arabicPeriod"/>
            </a:pPr>
            <a:r>
              <a:rPr lang="da-DK" dirty="0" err="1">
                <a:solidFill>
                  <a:srgbClr val="7F0055"/>
                </a:solidFill>
                <a:latin typeface="Monaco"/>
              </a:rPr>
              <a:t>null</a:t>
            </a:r>
            <a:r>
              <a:rPr lang="da-DK" dirty="0">
                <a:solidFill>
                  <a:srgbClr val="000000"/>
                </a:solidFill>
                <a:latin typeface="Monaco"/>
              </a:rPr>
              <a:t> =</a:t>
            </a:r>
            <a:r>
              <a:rPr lang="da-DK" dirty="0" smtClean="0">
                <a:solidFill>
                  <a:srgbClr val="000000"/>
                </a:solidFill>
                <a:latin typeface="Monaco"/>
              </a:rPr>
              <a:t>=</a:t>
            </a:r>
            <a:r>
              <a:rPr lang="tr-TR" dirty="0">
                <a:solidFill>
                  <a:srgbClr val="000000"/>
                </a:solidFill>
                <a:latin typeface="Monaco"/>
              </a:rPr>
              <a:t>=</a:t>
            </a:r>
            <a:r>
              <a:rPr lang="da-DK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da-DK" dirty="0" err="1">
                <a:solidFill>
                  <a:srgbClr val="7F0055"/>
                </a:solidFill>
                <a:latin typeface="Monaco"/>
              </a:rPr>
              <a:t>undefined</a:t>
            </a:r>
            <a:r>
              <a:rPr lang="da-DK" dirty="0">
                <a:solidFill>
                  <a:srgbClr val="000000"/>
                </a:solidFill>
                <a:latin typeface="Monaco"/>
              </a:rPr>
              <a:t>   </a:t>
            </a:r>
            <a:r>
              <a:rPr lang="da-DK" dirty="0">
                <a:solidFill>
                  <a:srgbClr val="3F7F5F"/>
                </a:solidFill>
                <a:latin typeface="Monaco"/>
              </a:rPr>
              <a:t>// </a:t>
            </a:r>
            <a:r>
              <a:rPr lang="tr-TR" dirty="0" err="1">
                <a:solidFill>
                  <a:srgbClr val="3F7F5F"/>
                </a:solidFill>
                <a:latin typeface="Monaco"/>
              </a:rPr>
              <a:t>false</a:t>
            </a:r>
            <a:endParaRPr lang="da-DK" dirty="0">
              <a:solidFill>
                <a:srgbClr val="3F7F5F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endParaRPr lang="da-DK" dirty="0"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fr-FR" dirty="0">
                <a:solidFill>
                  <a:srgbClr val="2A00FF"/>
                </a:solidFill>
                <a:latin typeface="Monaco"/>
              </a:rPr>
              <a:t>' \</a:t>
            </a:r>
            <a:r>
              <a:rPr lang="fr-FR" dirty="0" err="1">
                <a:solidFill>
                  <a:srgbClr val="2A00FF"/>
                </a:solidFill>
                <a:latin typeface="Monaco"/>
              </a:rPr>
              <a:t>t</a:t>
            </a:r>
            <a:r>
              <a:rPr lang="fr-FR" dirty="0">
                <a:solidFill>
                  <a:srgbClr val="2A00FF"/>
                </a:solidFill>
                <a:latin typeface="Monaco"/>
              </a:rPr>
              <a:t>\r\n '</a:t>
            </a:r>
            <a:r>
              <a:rPr lang="fr-FR" dirty="0">
                <a:solidFill>
                  <a:srgbClr val="000000"/>
                </a:solidFill>
                <a:latin typeface="Monaco"/>
              </a:rPr>
              <a:t> </a:t>
            </a:r>
            <a:r>
              <a:rPr lang="fr-FR" dirty="0" smtClean="0">
                <a:solidFill>
                  <a:srgbClr val="000000"/>
                </a:solidFill>
                <a:latin typeface="Monaco"/>
              </a:rPr>
              <a:t>=== </a:t>
            </a:r>
            <a:r>
              <a:rPr lang="fr-FR" dirty="0">
                <a:solidFill>
                  <a:srgbClr val="000000"/>
                </a:solidFill>
                <a:latin typeface="Monaco"/>
              </a:rPr>
              <a:t>0     </a:t>
            </a:r>
            <a:r>
              <a:rPr lang="fr-FR" dirty="0">
                <a:solidFill>
                  <a:srgbClr val="3F7F5F"/>
                </a:solidFill>
                <a:latin typeface="Monaco"/>
              </a:rPr>
              <a:t>// </a:t>
            </a:r>
            <a:r>
              <a:rPr lang="tr-TR" dirty="0" err="1">
                <a:solidFill>
                  <a:srgbClr val="3F7F5F"/>
                </a:solidFill>
                <a:latin typeface="Monaco"/>
              </a:rPr>
              <a:t>false</a:t>
            </a: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solidFill>
            <a:schemeClr val="tx1"/>
          </a:solidFill>
        </p:spPr>
        <p:txBody>
          <a:bodyPr>
            <a:normAutofit fontScale="77500" lnSpcReduction="20000"/>
          </a:bodyPr>
          <a:lstStyle/>
          <a:p>
            <a:pPr>
              <a:buFont typeface="+mj-lt"/>
              <a:buAutoNum type="arabicPeriod"/>
            </a:pPr>
            <a:r>
              <a:rPr lang="tr-TR" dirty="0" smtClean="0">
                <a:solidFill>
                  <a:srgbClr val="2A00FF"/>
                </a:solidFill>
                <a:latin typeface="Monaco"/>
              </a:rPr>
              <a:t>'</a:t>
            </a:r>
            <a:r>
              <a:rPr lang="tr-TR" dirty="0">
                <a:solidFill>
                  <a:srgbClr val="2A00FF"/>
                </a:solidFill>
                <a:latin typeface="Monaco"/>
              </a:rPr>
              <a:t>'</a:t>
            </a:r>
            <a:r>
              <a:rPr lang="tr-TR" dirty="0">
                <a:solidFill>
                  <a:srgbClr val="000000"/>
                </a:solidFill>
                <a:latin typeface="Monaco"/>
              </a:rPr>
              <a:t> == </a:t>
            </a:r>
            <a:r>
              <a:rPr lang="tr-TR" dirty="0">
                <a:solidFill>
                  <a:srgbClr val="2A00FF"/>
                </a:solidFill>
                <a:latin typeface="Monaco"/>
              </a:rPr>
              <a:t>'0'</a:t>
            </a:r>
            <a:r>
              <a:rPr lang="tr-TR" dirty="0">
                <a:solidFill>
                  <a:srgbClr val="000000"/>
                </a:solidFill>
                <a:latin typeface="Monaco"/>
              </a:rPr>
              <a:t>           </a:t>
            </a:r>
            <a:r>
              <a:rPr lang="tr-TR" dirty="0">
                <a:solidFill>
                  <a:srgbClr val="3F7F5F"/>
                </a:solidFill>
                <a:latin typeface="Monaco"/>
              </a:rPr>
              <a:t>// </a:t>
            </a:r>
            <a:r>
              <a:rPr lang="tr-TR" dirty="0" err="1">
                <a:solidFill>
                  <a:srgbClr val="3F7F5F"/>
                </a:solidFill>
                <a:latin typeface="Monaco"/>
              </a:rPr>
              <a:t>false</a:t>
            </a:r>
            <a:endParaRPr lang="tr-TR" dirty="0">
              <a:solidFill>
                <a:srgbClr val="3F7F5F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fr-FR" dirty="0">
                <a:solidFill>
                  <a:srgbClr val="000000"/>
                </a:solidFill>
                <a:latin typeface="Monaco"/>
              </a:rPr>
              <a:t>0 == </a:t>
            </a:r>
            <a:r>
              <a:rPr lang="fr-FR" dirty="0">
                <a:solidFill>
                  <a:srgbClr val="2A00FF"/>
                </a:solidFill>
                <a:latin typeface="Monaco"/>
              </a:rPr>
              <a:t>''</a:t>
            </a:r>
            <a:r>
              <a:rPr lang="fr-FR" dirty="0">
                <a:solidFill>
                  <a:srgbClr val="000000"/>
                </a:solidFill>
                <a:latin typeface="Monaco"/>
              </a:rPr>
              <a:t>             </a:t>
            </a:r>
            <a:r>
              <a:rPr lang="fr-FR" dirty="0">
                <a:solidFill>
                  <a:srgbClr val="3F7F5F"/>
                </a:solidFill>
                <a:latin typeface="Monaco"/>
              </a:rPr>
              <a:t>// </a:t>
            </a:r>
            <a:r>
              <a:rPr lang="fr-FR" dirty="0" err="1">
                <a:solidFill>
                  <a:srgbClr val="3F7F5F"/>
                </a:solidFill>
                <a:latin typeface="Monaco"/>
              </a:rPr>
              <a:t>true</a:t>
            </a:r>
            <a:endParaRPr lang="fr-FR" dirty="0">
              <a:solidFill>
                <a:srgbClr val="3F7F5F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tr-TR" dirty="0">
                <a:solidFill>
                  <a:srgbClr val="000000"/>
                </a:solidFill>
                <a:latin typeface="Monaco"/>
              </a:rPr>
              <a:t>0 == </a:t>
            </a:r>
            <a:r>
              <a:rPr lang="tr-TR" dirty="0">
                <a:solidFill>
                  <a:srgbClr val="2A00FF"/>
                </a:solidFill>
                <a:latin typeface="Monaco"/>
              </a:rPr>
              <a:t>'0'</a:t>
            </a:r>
            <a:r>
              <a:rPr lang="tr-TR" dirty="0">
                <a:solidFill>
                  <a:srgbClr val="000000"/>
                </a:solidFill>
                <a:latin typeface="Monaco"/>
              </a:rPr>
              <a:t>            </a:t>
            </a:r>
            <a:r>
              <a:rPr lang="tr-TR" dirty="0">
                <a:solidFill>
                  <a:srgbClr val="3F7F5F"/>
                </a:solidFill>
                <a:latin typeface="Monaco"/>
              </a:rPr>
              <a:t>// </a:t>
            </a:r>
            <a:r>
              <a:rPr lang="tr-TR" dirty="0" err="1">
                <a:solidFill>
                  <a:srgbClr val="3F7F5F"/>
                </a:solidFill>
                <a:latin typeface="Monaco"/>
              </a:rPr>
              <a:t>true</a:t>
            </a:r>
            <a:endParaRPr lang="tr-TR" dirty="0">
              <a:solidFill>
                <a:srgbClr val="3F7F5F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endParaRPr lang="tr-TR" dirty="0"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tr-TR" dirty="0" err="1">
                <a:solidFill>
                  <a:srgbClr val="7F0055"/>
                </a:solidFill>
                <a:latin typeface="Monaco"/>
              </a:rPr>
              <a:t>false</a:t>
            </a:r>
            <a:r>
              <a:rPr lang="tr-TR" dirty="0">
                <a:solidFill>
                  <a:srgbClr val="000000"/>
                </a:solidFill>
                <a:latin typeface="Monaco"/>
              </a:rPr>
              <a:t> == </a:t>
            </a:r>
            <a:r>
              <a:rPr lang="tr-TR" dirty="0">
                <a:solidFill>
                  <a:srgbClr val="2A00FF"/>
                </a:solidFill>
                <a:latin typeface="Monaco"/>
              </a:rPr>
              <a:t>'</a:t>
            </a:r>
            <a:r>
              <a:rPr lang="tr-TR" dirty="0" err="1">
                <a:solidFill>
                  <a:srgbClr val="2A00FF"/>
                </a:solidFill>
                <a:latin typeface="Monaco"/>
              </a:rPr>
              <a:t>false</a:t>
            </a:r>
            <a:r>
              <a:rPr lang="tr-TR" dirty="0">
                <a:solidFill>
                  <a:srgbClr val="2A00FF"/>
                </a:solidFill>
                <a:latin typeface="Monaco"/>
              </a:rPr>
              <a:t>'</a:t>
            </a:r>
            <a:r>
              <a:rPr lang="tr-TR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tr-TR" dirty="0">
                <a:solidFill>
                  <a:srgbClr val="3F7F5F"/>
                </a:solidFill>
                <a:latin typeface="Monaco"/>
              </a:rPr>
              <a:t>// </a:t>
            </a:r>
            <a:r>
              <a:rPr lang="tr-TR" dirty="0" err="1">
                <a:solidFill>
                  <a:srgbClr val="3F7F5F"/>
                </a:solidFill>
                <a:latin typeface="Monaco"/>
              </a:rPr>
              <a:t>false</a:t>
            </a:r>
            <a:endParaRPr lang="tr-TR" dirty="0">
              <a:solidFill>
                <a:srgbClr val="3F7F5F"/>
              </a:solidFill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da-DK" dirty="0">
                <a:solidFill>
                  <a:srgbClr val="7F0055"/>
                </a:solidFill>
                <a:latin typeface="Monaco"/>
              </a:rPr>
              <a:t>false</a:t>
            </a:r>
            <a:r>
              <a:rPr lang="da-DK" dirty="0">
                <a:solidFill>
                  <a:srgbClr val="000000"/>
                </a:solidFill>
                <a:latin typeface="Monaco"/>
              </a:rPr>
              <a:t> == </a:t>
            </a:r>
            <a:r>
              <a:rPr lang="da-DK" dirty="0">
                <a:solidFill>
                  <a:srgbClr val="2A00FF"/>
                </a:solidFill>
                <a:latin typeface="Monaco"/>
              </a:rPr>
              <a:t>'0'</a:t>
            </a:r>
            <a:r>
              <a:rPr lang="da-DK" dirty="0">
                <a:solidFill>
                  <a:srgbClr val="000000"/>
                </a:solidFill>
                <a:latin typeface="Monaco"/>
              </a:rPr>
              <a:t>        </a:t>
            </a:r>
            <a:r>
              <a:rPr lang="da-DK" dirty="0">
                <a:solidFill>
                  <a:srgbClr val="3F7F5F"/>
                </a:solidFill>
                <a:latin typeface="Monaco"/>
              </a:rPr>
              <a:t>// true</a:t>
            </a:r>
          </a:p>
          <a:p>
            <a:pPr>
              <a:buFont typeface="+mj-lt"/>
              <a:buAutoNum type="arabicPeriod"/>
            </a:pPr>
            <a:endParaRPr lang="da-DK" dirty="0"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da-DK" dirty="0">
                <a:solidFill>
                  <a:srgbClr val="7F0055"/>
                </a:solidFill>
                <a:latin typeface="Monaco"/>
              </a:rPr>
              <a:t>false</a:t>
            </a:r>
            <a:r>
              <a:rPr lang="da-DK" dirty="0">
                <a:solidFill>
                  <a:srgbClr val="000000"/>
                </a:solidFill>
                <a:latin typeface="Monaco"/>
              </a:rPr>
              <a:t> == </a:t>
            </a:r>
            <a:r>
              <a:rPr lang="da-DK" dirty="0" err="1">
                <a:solidFill>
                  <a:srgbClr val="7F0055"/>
                </a:solidFill>
                <a:latin typeface="Monaco"/>
              </a:rPr>
              <a:t>undefined</a:t>
            </a:r>
            <a:r>
              <a:rPr lang="da-DK" dirty="0">
                <a:solidFill>
                  <a:srgbClr val="000000"/>
                </a:solidFill>
                <a:latin typeface="Monaco"/>
              </a:rPr>
              <a:t>  </a:t>
            </a:r>
            <a:r>
              <a:rPr lang="da-DK" dirty="0">
                <a:solidFill>
                  <a:srgbClr val="3F7F5F"/>
                </a:solidFill>
                <a:latin typeface="Monaco"/>
              </a:rPr>
              <a:t>// false</a:t>
            </a:r>
          </a:p>
          <a:p>
            <a:pPr>
              <a:buFont typeface="+mj-lt"/>
              <a:buAutoNum type="arabicPeriod"/>
            </a:pPr>
            <a:r>
              <a:rPr lang="da-DK" dirty="0">
                <a:solidFill>
                  <a:srgbClr val="7F0055"/>
                </a:solidFill>
                <a:latin typeface="Monaco"/>
              </a:rPr>
              <a:t>false</a:t>
            </a:r>
            <a:r>
              <a:rPr lang="da-DK" dirty="0">
                <a:solidFill>
                  <a:srgbClr val="000000"/>
                </a:solidFill>
                <a:latin typeface="Monaco"/>
              </a:rPr>
              <a:t> == </a:t>
            </a:r>
            <a:r>
              <a:rPr lang="da-DK" dirty="0" err="1">
                <a:solidFill>
                  <a:srgbClr val="7F0055"/>
                </a:solidFill>
                <a:latin typeface="Monaco"/>
              </a:rPr>
              <a:t>null</a:t>
            </a:r>
            <a:r>
              <a:rPr lang="da-DK" dirty="0">
                <a:solidFill>
                  <a:srgbClr val="000000"/>
                </a:solidFill>
                <a:latin typeface="Monaco"/>
              </a:rPr>
              <a:t>       </a:t>
            </a:r>
            <a:r>
              <a:rPr lang="da-DK" dirty="0">
                <a:solidFill>
                  <a:srgbClr val="3F7F5F"/>
                </a:solidFill>
                <a:latin typeface="Monaco"/>
              </a:rPr>
              <a:t>// false</a:t>
            </a:r>
          </a:p>
          <a:p>
            <a:pPr>
              <a:buFont typeface="+mj-lt"/>
              <a:buAutoNum type="arabicPeriod"/>
            </a:pPr>
            <a:r>
              <a:rPr lang="da-DK" dirty="0" err="1">
                <a:solidFill>
                  <a:srgbClr val="7F0055"/>
                </a:solidFill>
                <a:latin typeface="Monaco"/>
              </a:rPr>
              <a:t>null</a:t>
            </a:r>
            <a:r>
              <a:rPr lang="da-DK" dirty="0">
                <a:solidFill>
                  <a:srgbClr val="000000"/>
                </a:solidFill>
                <a:latin typeface="Monaco"/>
              </a:rPr>
              <a:t> == </a:t>
            </a:r>
            <a:r>
              <a:rPr lang="da-DK" dirty="0" err="1">
                <a:solidFill>
                  <a:srgbClr val="7F0055"/>
                </a:solidFill>
                <a:latin typeface="Monaco"/>
              </a:rPr>
              <a:t>undefined</a:t>
            </a:r>
            <a:r>
              <a:rPr lang="da-DK" dirty="0">
                <a:solidFill>
                  <a:srgbClr val="000000"/>
                </a:solidFill>
                <a:latin typeface="Monaco"/>
              </a:rPr>
              <a:t>   </a:t>
            </a:r>
            <a:r>
              <a:rPr lang="da-DK" dirty="0">
                <a:solidFill>
                  <a:srgbClr val="3F7F5F"/>
                </a:solidFill>
                <a:latin typeface="Monaco"/>
              </a:rPr>
              <a:t>// true</a:t>
            </a:r>
          </a:p>
          <a:p>
            <a:pPr>
              <a:buFont typeface="+mj-lt"/>
              <a:buAutoNum type="arabicPeriod"/>
            </a:pPr>
            <a:endParaRPr lang="da-DK" dirty="0">
              <a:latin typeface="Monaco"/>
            </a:endParaRPr>
          </a:p>
          <a:p>
            <a:pPr>
              <a:buFont typeface="+mj-lt"/>
              <a:buAutoNum type="arabicPeriod"/>
            </a:pPr>
            <a:r>
              <a:rPr lang="fr-FR" dirty="0">
                <a:solidFill>
                  <a:srgbClr val="2A00FF"/>
                </a:solidFill>
                <a:latin typeface="Monaco"/>
              </a:rPr>
              <a:t>' \</a:t>
            </a:r>
            <a:r>
              <a:rPr lang="fr-FR" dirty="0" err="1">
                <a:solidFill>
                  <a:srgbClr val="2A00FF"/>
                </a:solidFill>
                <a:latin typeface="Monaco"/>
              </a:rPr>
              <a:t>t</a:t>
            </a:r>
            <a:r>
              <a:rPr lang="fr-FR" dirty="0">
                <a:solidFill>
                  <a:srgbClr val="2A00FF"/>
                </a:solidFill>
                <a:latin typeface="Monaco"/>
              </a:rPr>
              <a:t>\r\n '</a:t>
            </a:r>
            <a:r>
              <a:rPr lang="fr-FR" dirty="0">
                <a:solidFill>
                  <a:srgbClr val="000000"/>
                </a:solidFill>
                <a:latin typeface="Monaco"/>
              </a:rPr>
              <a:t> == 0     </a:t>
            </a:r>
            <a:r>
              <a:rPr lang="fr-FR" dirty="0">
                <a:solidFill>
                  <a:srgbClr val="3F7F5F"/>
                </a:solidFill>
                <a:latin typeface="Monaco"/>
              </a:rPr>
              <a:t>// </a:t>
            </a:r>
            <a:r>
              <a:rPr lang="fr-FR" dirty="0" err="1">
                <a:solidFill>
                  <a:srgbClr val="3F7F5F"/>
                </a:solidFill>
                <a:latin typeface="Monaco"/>
              </a:rPr>
              <a:t>true</a:t>
            </a: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Coercion In Equality Operators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== and !=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=== and !==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Custom Software Done Right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100% Cash Back Guarantee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Set Your Own Rate</a:t>
            </a:r>
            <a:r>
              <a:rPr lang="en-US" smtClean="0">
                <a:latin typeface="Arial"/>
                <a:cs typeface="Arial"/>
              </a:rPr>
              <a:t>   –   </a:t>
            </a:r>
            <a:r>
              <a:rPr lang="en-US" smtClean="0"/>
              <a:t>www.alagad.com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31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Custom 1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FF"/>
      </a:hlink>
      <a:folHlink>
        <a:srgbClr val="7B45FF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Horizon.thmx</Template>
  <TotalTime>5195</TotalTime>
  <Words>2078</Words>
  <Application>Microsoft Macintosh PowerPoint</Application>
  <PresentationFormat>On-screen Show (4:3)</PresentationFormat>
  <Paragraphs>320</Paragraphs>
  <Slides>32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Horizon</vt:lpstr>
      <vt:lpstr>JavaScript</vt:lpstr>
      <vt:lpstr>Deep Thoughts By Donald Rumsfield</vt:lpstr>
      <vt:lpstr>Deep Thoughts By Donald Rumsfield</vt:lpstr>
      <vt:lpstr>PowerPoint Presentation</vt:lpstr>
      <vt:lpstr>PowerPoint Presentation</vt:lpstr>
      <vt:lpstr>JavaScript Is Freakin’ Everywhere!</vt:lpstr>
      <vt:lpstr>Operators</vt:lpstr>
      <vt:lpstr>Type Coercion In Equality Operators</vt:lpstr>
      <vt:lpstr>Type Coercion In Equality Operators</vt:lpstr>
      <vt:lpstr>Numeric Conversions With +</vt:lpstr>
      <vt:lpstr>Functions</vt:lpstr>
      <vt:lpstr>Prototypes and Functions</vt:lpstr>
      <vt:lpstr>Getters and Setters </vt:lpstr>
      <vt:lpstr>function.apply(thisArg [, argsArray])</vt:lpstr>
      <vt:lpstr>You Should Note….</vt:lpstr>
      <vt:lpstr>Named Anonymous Functions</vt:lpstr>
      <vt:lpstr>Theading</vt:lpstr>
      <vt:lpstr>JavaScript’s Event Queue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Pseudo Threads with setInterval() and setTimeout()</vt:lpstr>
      <vt:lpstr>Web Workers</vt:lpstr>
      <vt:lpstr>Arrays</vt:lpstr>
      <vt:lpstr>Array Iterative Methods</vt:lpstr>
      <vt:lpstr>Array Reduction</vt:lpstr>
      <vt:lpstr>Typed Arrays</vt:lpstr>
      <vt:lpstr>Other Things To Check Out</vt:lpstr>
      <vt:lpstr>Questions &amp; Answers</vt:lpstr>
    </vt:vector>
  </TitlesOfParts>
  <Company>Alagad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>Doug Hughes</dc:creator>
  <cp:lastModifiedBy>Doug Hughes</cp:lastModifiedBy>
  <cp:revision>209</cp:revision>
  <dcterms:created xsi:type="dcterms:W3CDTF">2012-09-17T11:18:43Z</dcterms:created>
  <dcterms:modified xsi:type="dcterms:W3CDTF">2012-09-26T10:45:48Z</dcterms:modified>
</cp:coreProperties>
</file>